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7"/>
  </p:notesMasterIdLst>
  <p:sldIdLst>
    <p:sldId id="256" r:id="rId2"/>
    <p:sldId id="415" r:id="rId3"/>
    <p:sldId id="416" r:id="rId4"/>
    <p:sldId id="417" r:id="rId5"/>
    <p:sldId id="418" r:id="rId6"/>
    <p:sldId id="426" r:id="rId7"/>
    <p:sldId id="427" r:id="rId8"/>
    <p:sldId id="425" r:id="rId9"/>
    <p:sldId id="431" r:id="rId10"/>
    <p:sldId id="420" r:id="rId11"/>
    <p:sldId id="432" r:id="rId12"/>
    <p:sldId id="364" r:id="rId13"/>
    <p:sldId id="355" r:id="rId14"/>
    <p:sldId id="393" r:id="rId15"/>
    <p:sldId id="391" r:id="rId16"/>
    <p:sldId id="392" r:id="rId17"/>
    <p:sldId id="423" r:id="rId18"/>
    <p:sldId id="429" r:id="rId19"/>
    <p:sldId id="259" r:id="rId20"/>
    <p:sldId id="394" r:id="rId21"/>
    <p:sldId id="378" r:id="rId22"/>
    <p:sldId id="395" r:id="rId23"/>
    <p:sldId id="396" r:id="rId24"/>
    <p:sldId id="397" r:id="rId25"/>
    <p:sldId id="398" r:id="rId26"/>
    <p:sldId id="399" r:id="rId27"/>
    <p:sldId id="408" r:id="rId28"/>
    <p:sldId id="400" r:id="rId29"/>
    <p:sldId id="342" r:id="rId30"/>
    <p:sldId id="260" r:id="rId31"/>
    <p:sldId id="386" r:id="rId32"/>
    <p:sldId id="382" r:id="rId33"/>
    <p:sldId id="383" r:id="rId34"/>
    <p:sldId id="384" r:id="rId35"/>
    <p:sldId id="385" r:id="rId36"/>
    <p:sldId id="280" r:id="rId37"/>
    <p:sldId id="281" r:id="rId38"/>
    <p:sldId id="264" r:id="rId39"/>
    <p:sldId id="270" r:id="rId40"/>
    <p:sldId id="276" r:id="rId41"/>
    <p:sldId id="277" r:id="rId42"/>
    <p:sldId id="406" r:id="rId43"/>
    <p:sldId id="374" r:id="rId44"/>
    <p:sldId id="279" r:id="rId45"/>
    <p:sldId id="422" r:id="rId46"/>
    <p:sldId id="407" r:id="rId47"/>
    <p:sldId id="421" r:id="rId48"/>
    <p:sldId id="381" r:id="rId49"/>
    <p:sldId id="403" r:id="rId50"/>
    <p:sldId id="401" r:id="rId51"/>
    <p:sldId id="405" r:id="rId52"/>
    <p:sldId id="409" r:id="rId53"/>
    <p:sldId id="410" r:id="rId54"/>
    <p:sldId id="411" r:id="rId55"/>
    <p:sldId id="345" r:id="rId56"/>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147" autoAdjust="0"/>
    <p:restoredTop sz="94660"/>
  </p:normalViewPr>
  <p:slideViewPr>
    <p:cSldViewPr>
      <p:cViewPr>
        <p:scale>
          <a:sx n="78" d="100"/>
          <a:sy n="78" d="100"/>
        </p:scale>
        <p:origin x="-774" y="174"/>
      </p:cViewPr>
      <p:guideLst>
        <p:guide orient="horz" pos="2160"/>
        <p:guide pos="312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'[Chart in Microsoft Office PowerPoint]Sheet2'!$A$3</c:f>
              <c:strCache>
                <c:ptCount val="1"/>
                <c:pt idx="0">
                  <c:v>B.Sc .1st </c:v>
                </c:pt>
              </c:strCache>
            </c:strRef>
          </c:tx>
          <c:cat>
            <c:multiLvlStrRef>
              <c:f>'[Chart in Microsoft Office PowerPoint]Sheet2'!$B$1:$AC$2</c:f>
              <c:multiLvlStrCache>
                <c:ptCount val="28"/>
                <c:lvl>
                  <c:pt idx="0">
                    <c:v>GEN </c:v>
                  </c:pt>
                  <c:pt idx="1">
                    <c:v>SC </c:v>
                  </c:pt>
                  <c:pt idx="2">
                    <c:v>ST </c:v>
                  </c:pt>
                  <c:pt idx="3">
                    <c:v>OBC </c:v>
                  </c:pt>
                  <c:pt idx="4">
                    <c:v>GEN </c:v>
                  </c:pt>
                  <c:pt idx="5">
                    <c:v>SC </c:v>
                  </c:pt>
                  <c:pt idx="6">
                    <c:v>ST </c:v>
                  </c:pt>
                  <c:pt idx="7">
                    <c:v>OBC </c:v>
                  </c:pt>
                  <c:pt idx="8">
                    <c:v>GEN </c:v>
                  </c:pt>
                  <c:pt idx="9">
                    <c:v>SC </c:v>
                  </c:pt>
                  <c:pt idx="10">
                    <c:v>ST </c:v>
                  </c:pt>
                  <c:pt idx="11">
                    <c:v>OBC </c:v>
                  </c:pt>
                  <c:pt idx="12">
                    <c:v>GEN </c:v>
                  </c:pt>
                  <c:pt idx="13">
                    <c:v>SC </c:v>
                  </c:pt>
                  <c:pt idx="14">
                    <c:v>ST </c:v>
                  </c:pt>
                  <c:pt idx="15">
                    <c:v>OBC </c:v>
                  </c:pt>
                  <c:pt idx="16">
                    <c:v>GEN </c:v>
                  </c:pt>
                  <c:pt idx="17">
                    <c:v>SC </c:v>
                  </c:pt>
                  <c:pt idx="18">
                    <c:v>ST </c:v>
                  </c:pt>
                  <c:pt idx="19">
                    <c:v>OBC </c:v>
                  </c:pt>
                  <c:pt idx="20">
                    <c:v>GEN </c:v>
                  </c:pt>
                  <c:pt idx="21">
                    <c:v>SC </c:v>
                  </c:pt>
                  <c:pt idx="22">
                    <c:v>ST </c:v>
                  </c:pt>
                  <c:pt idx="23">
                    <c:v>OBC </c:v>
                  </c:pt>
                  <c:pt idx="24">
                    <c:v>GEN </c:v>
                  </c:pt>
                  <c:pt idx="25">
                    <c:v>SC </c:v>
                  </c:pt>
                  <c:pt idx="26">
                    <c:v>ST </c:v>
                  </c:pt>
                  <c:pt idx="27">
                    <c:v>OBC </c:v>
                  </c:pt>
                </c:lvl>
                <c:lvl>
                  <c:pt idx="0">
                    <c:v>2015-16 </c:v>
                  </c:pt>
                  <c:pt idx="4">
                    <c:v>            2016-17 </c:v>
                  </c:pt>
                  <c:pt idx="8">
                    <c:v>2017-18 </c:v>
                  </c:pt>
                  <c:pt idx="12">
                    <c:v>2018-19 </c:v>
                  </c:pt>
                  <c:pt idx="16">
                    <c:v>2019-20 </c:v>
                  </c:pt>
                  <c:pt idx="20">
                    <c:v>2020-21 </c:v>
                  </c:pt>
                  <c:pt idx="24">
                    <c:v>2021-22 </c:v>
                  </c:pt>
                </c:lvl>
              </c:multiLvlStrCache>
            </c:multiLvlStrRef>
          </c:cat>
          <c:val>
            <c:numRef>
              <c:f>'[Chart in Microsoft Office PowerPoint]Sheet2'!$B$3:$AC$3</c:f>
              <c:numCache>
                <c:formatCode>General</c:formatCode>
                <c:ptCount val="28"/>
                <c:pt idx="0">
                  <c:v>4</c:v>
                </c:pt>
                <c:pt idx="1">
                  <c:v>33</c:v>
                </c:pt>
                <c:pt idx="2">
                  <c:v>19</c:v>
                </c:pt>
                <c:pt idx="3">
                  <c:v>82</c:v>
                </c:pt>
                <c:pt idx="4">
                  <c:v>5</c:v>
                </c:pt>
                <c:pt idx="5">
                  <c:v>22</c:v>
                </c:pt>
                <c:pt idx="6">
                  <c:v>15</c:v>
                </c:pt>
                <c:pt idx="7">
                  <c:v>78</c:v>
                </c:pt>
                <c:pt idx="8">
                  <c:v>3</c:v>
                </c:pt>
                <c:pt idx="9">
                  <c:v>29</c:v>
                </c:pt>
                <c:pt idx="10">
                  <c:v>3</c:v>
                </c:pt>
                <c:pt idx="11">
                  <c:v>85</c:v>
                </c:pt>
                <c:pt idx="12">
                  <c:v>10</c:v>
                </c:pt>
                <c:pt idx="13">
                  <c:v>21</c:v>
                </c:pt>
                <c:pt idx="14">
                  <c:v>2</c:v>
                </c:pt>
                <c:pt idx="15">
                  <c:v>83</c:v>
                </c:pt>
                <c:pt idx="16">
                  <c:v>9</c:v>
                </c:pt>
                <c:pt idx="17">
                  <c:v>24</c:v>
                </c:pt>
                <c:pt idx="18">
                  <c:v>2</c:v>
                </c:pt>
                <c:pt idx="19">
                  <c:v>81</c:v>
                </c:pt>
                <c:pt idx="20">
                  <c:v>14</c:v>
                </c:pt>
                <c:pt idx="21">
                  <c:v>25</c:v>
                </c:pt>
                <c:pt idx="22">
                  <c:v>6</c:v>
                </c:pt>
                <c:pt idx="23">
                  <c:v>74</c:v>
                </c:pt>
                <c:pt idx="24">
                  <c:v>6</c:v>
                </c:pt>
                <c:pt idx="25">
                  <c:v>19</c:v>
                </c:pt>
                <c:pt idx="26">
                  <c:v>3</c:v>
                </c:pt>
                <c:pt idx="27">
                  <c:v>91</c:v>
                </c:pt>
              </c:numCache>
            </c:numRef>
          </c:val>
        </c:ser>
        <c:ser>
          <c:idx val="1"/>
          <c:order val="1"/>
          <c:tx>
            <c:strRef>
              <c:f>'[Chart in Microsoft Office PowerPoint]Sheet2'!$A$4</c:f>
              <c:strCache>
                <c:ptCount val="1"/>
                <c:pt idx="0">
                  <c:v>B.Sc 2nd </c:v>
                </c:pt>
              </c:strCache>
            </c:strRef>
          </c:tx>
          <c:cat>
            <c:multiLvlStrRef>
              <c:f>'[Chart in Microsoft Office PowerPoint]Sheet2'!$B$1:$AC$2</c:f>
              <c:multiLvlStrCache>
                <c:ptCount val="28"/>
                <c:lvl>
                  <c:pt idx="0">
                    <c:v>GEN </c:v>
                  </c:pt>
                  <c:pt idx="1">
                    <c:v>SC </c:v>
                  </c:pt>
                  <c:pt idx="2">
                    <c:v>ST </c:v>
                  </c:pt>
                  <c:pt idx="3">
                    <c:v>OBC </c:v>
                  </c:pt>
                  <c:pt idx="4">
                    <c:v>GEN </c:v>
                  </c:pt>
                  <c:pt idx="5">
                    <c:v>SC </c:v>
                  </c:pt>
                  <c:pt idx="6">
                    <c:v>ST </c:v>
                  </c:pt>
                  <c:pt idx="7">
                    <c:v>OBC </c:v>
                  </c:pt>
                  <c:pt idx="8">
                    <c:v>GEN </c:v>
                  </c:pt>
                  <c:pt idx="9">
                    <c:v>SC </c:v>
                  </c:pt>
                  <c:pt idx="10">
                    <c:v>ST </c:v>
                  </c:pt>
                  <c:pt idx="11">
                    <c:v>OBC </c:v>
                  </c:pt>
                  <c:pt idx="12">
                    <c:v>GEN </c:v>
                  </c:pt>
                  <c:pt idx="13">
                    <c:v>SC </c:v>
                  </c:pt>
                  <c:pt idx="14">
                    <c:v>ST </c:v>
                  </c:pt>
                  <c:pt idx="15">
                    <c:v>OBC </c:v>
                  </c:pt>
                  <c:pt idx="16">
                    <c:v>GEN </c:v>
                  </c:pt>
                  <c:pt idx="17">
                    <c:v>SC </c:v>
                  </c:pt>
                  <c:pt idx="18">
                    <c:v>ST </c:v>
                  </c:pt>
                  <c:pt idx="19">
                    <c:v>OBC </c:v>
                  </c:pt>
                  <c:pt idx="20">
                    <c:v>GEN </c:v>
                  </c:pt>
                  <c:pt idx="21">
                    <c:v>SC </c:v>
                  </c:pt>
                  <c:pt idx="22">
                    <c:v>ST </c:v>
                  </c:pt>
                  <c:pt idx="23">
                    <c:v>OBC </c:v>
                  </c:pt>
                  <c:pt idx="24">
                    <c:v>GEN </c:v>
                  </c:pt>
                  <c:pt idx="25">
                    <c:v>SC </c:v>
                  </c:pt>
                  <c:pt idx="26">
                    <c:v>ST </c:v>
                  </c:pt>
                  <c:pt idx="27">
                    <c:v>OBC </c:v>
                  </c:pt>
                </c:lvl>
                <c:lvl>
                  <c:pt idx="0">
                    <c:v>2015-16 </c:v>
                  </c:pt>
                  <c:pt idx="4">
                    <c:v>            2016-17 </c:v>
                  </c:pt>
                  <c:pt idx="8">
                    <c:v>2017-18 </c:v>
                  </c:pt>
                  <c:pt idx="12">
                    <c:v>2018-19 </c:v>
                  </c:pt>
                  <c:pt idx="16">
                    <c:v>2019-20 </c:v>
                  </c:pt>
                  <c:pt idx="20">
                    <c:v>2020-21 </c:v>
                  </c:pt>
                  <c:pt idx="24">
                    <c:v>2021-22 </c:v>
                  </c:pt>
                </c:lvl>
              </c:multiLvlStrCache>
            </c:multiLvlStrRef>
          </c:cat>
          <c:val>
            <c:numRef>
              <c:f>'[Chart in Microsoft Office PowerPoint]Sheet2'!$B$4:$AC$4</c:f>
              <c:numCache>
                <c:formatCode>General</c:formatCode>
                <c:ptCount val="28"/>
                <c:pt idx="0">
                  <c:v>6</c:v>
                </c:pt>
                <c:pt idx="1">
                  <c:v>10</c:v>
                </c:pt>
                <c:pt idx="2">
                  <c:v>2</c:v>
                </c:pt>
                <c:pt idx="3">
                  <c:v>35</c:v>
                </c:pt>
                <c:pt idx="4">
                  <c:v>0</c:v>
                </c:pt>
                <c:pt idx="5">
                  <c:v>3</c:v>
                </c:pt>
                <c:pt idx="6">
                  <c:v>6</c:v>
                </c:pt>
                <c:pt idx="7">
                  <c:v>36</c:v>
                </c:pt>
                <c:pt idx="8">
                  <c:v>3</c:v>
                </c:pt>
                <c:pt idx="9">
                  <c:v>6</c:v>
                </c:pt>
                <c:pt idx="10">
                  <c:v>1</c:v>
                </c:pt>
                <c:pt idx="11">
                  <c:v>28</c:v>
                </c:pt>
                <c:pt idx="12">
                  <c:v>4</c:v>
                </c:pt>
                <c:pt idx="13">
                  <c:v>10</c:v>
                </c:pt>
                <c:pt idx="14">
                  <c:v>0</c:v>
                </c:pt>
                <c:pt idx="15">
                  <c:v>63</c:v>
                </c:pt>
                <c:pt idx="16">
                  <c:v>6</c:v>
                </c:pt>
                <c:pt idx="17">
                  <c:v>13</c:v>
                </c:pt>
                <c:pt idx="18">
                  <c:v>0</c:v>
                </c:pt>
                <c:pt idx="19">
                  <c:v>48</c:v>
                </c:pt>
                <c:pt idx="20">
                  <c:v>8</c:v>
                </c:pt>
                <c:pt idx="21">
                  <c:v>22</c:v>
                </c:pt>
                <c:pt idx="22">
                  <c:v>3</c:v>
                </c:pt>
                <c:pt idx="23">
                  <c:v>87</c:v>
                </c:pt>
                <c:pt idx="24">
                  <c:v>7</c:v>
                </c:pt>
                <c:pt idx="25">
                  <c:v>24</c:v>
                </c:pt>
                <c:pt idx="26">
                  <c:v>4</c:v>
                </c:pt>
                <c:pt idx="27">
                  <c:v>80</c:v>
                </c:pt>
              </c:numCache>
            </c:numRef>
          </c:val>
        </c:ser>
        <c:ser>
          <c:idx val="2"/>
          <c:order val="2"/>
          <c:tx>
            <c:strRef>
              <c:f>'[Chart in Microsoft Office PowerPoint]Sheet2'!$A$5</c:f>
              <c:strCache>
                <c:ptCount val="1"/>
                <c:pt idx="0">
                  <c:v>B.Sc. 3rd </c:v>
                </c:pt>
              </c:strCache>
            </c:strRef>
          </c:tx>
          <c:cat>
            <c:multiLvlStrRef>
              <c:f>'[Chart in Microsoft Office PowerPoint]Sheet2'!$B$1:$AC$2</c:f>
              <c:multiLvlStrCache>
                <c:ptCount val="28"/>
                <c:lvl>
                  <c:pt idx="0">
                    <c:v>GEN </c:v>
                  </c:pt>
                  <c:pt idx="1">
                    <c:v>SC </c:v>
                  </c:pt>
                  <c:pt idx="2">
                    <c:v>ST </c:v>
                  </c:pt>
                  <c:pt idx="3">
                    <c:v>OBC </c:v>
                  </c:pt>
                  <c:pt idx="4">
                    <c:v>GEN </c:v>
                  </c:pt>
                  <c:pt idx="5">
                    <c:v>SC </c:v>
                  </c:pt>
                  <c:pt idx="6">
                    <c:v>ST </c:v>
                  </c:pt>
                  <c:pt idx="7">
                    <c:v>OBC </c:v>
                  </c:pt>
                  <c:pt idx="8">
                    <c:v>GEN </c:v>
                  </c:pt>
                  <c:pt idx="9">
                    <c:v>SC </c:v>
                  </c:pt>
                  <c:pt idx="10">
                    <c:v>ST </c:v>
                  </c:pt>
                  <c:pt idx="11">
                    <c:v>OBC </c:v>
                  </c:pt>
                  <c:pt idx="12">
                    <c:v>GEN </c:v>
                  </c:pt>
                  <c:pt idx="13">
                    <c:v>SC </c:v>
                  </c:pt>
                  <c:pt idx="14">
                    <c:v>ST </c:v>
                  </c:pt>
                  <c:pt idx="15">
                    <c:v>OBC </c:v>
                  </c:pt>
                  <c:pt idx="16">
                    <c:v>GEN </c:v>
                  </c:pt>
                  <c:pt idx="17">
                    <c:v>SC </c:v>
                  </c:pt>
                  <c:pt idx="18">
                    <c:v>ST </c:v>
                  </c:pt>
                  <c:pt idx="19">
                    <c:v>OBC </c:v>
                  </c:pt>
                  <c:pt idx="20">
                    <c:v>GEN </c:v>
                  </c:pt>
                  <c:pt idx="21">
                    <c:v>SC </c:v>
                  </c:pt>
                  <c:pt idx="22">
                    <c:v>ST </c:v>
                  </c:pt>
                  <c:pt idx="23">
                    <c:v>OBC </c:v>
                  </c:pt>
                  <c:pt idx="24">
                    <c:v>GEN </c:v>
                  </c:pt>
                  <c:pt idx="25">
                    <c:v>SC </c:v>
                  </c:pt>
                  <c:pt idx="26">
                    <c:v>ST </c:v>
                  </c:pt>
                  <c:pt idx="27">
                    <c:v>OBC </c:v>
                  </c:pt>
                </c:lvl>
                <c:lvl>
                  <c:pt idx="0">
                    <c:v>2015-16 </c:v>
                  </c:pt>
                  <c:pt idx="4">
                    <c:v>            2016-17 </c:v>
                  </c:pt>
                  <c:pt idx="8">
                    <c:v>2017-18 </c:v>
                  </c:pt>
                  <c:pt idx="12">
                    <c:v>2018-19 </c:v>
                  </c:pt>
                  <c:pt idx="16">
                    <c:v>2019-20 </c:v>
                  </c:pt>
                  <c:pt idx="20">
                    <c:v>2020-21 </c:v>
                  </c:pt>
                  <c:pt idx="24">
                    <c:v>2021-22 </c:v>
                  </c:pt>
                </c:lvl>
              </c:multiLvlStrCache>
            </c:multiLvlStrRef>
          </c:cat>
          <c:val>
            <c:numRef>
              <c:f>'[Chart in Microsoft Office PowerPoint]Sheet2'!$B$5:$AC$5</c:f>
              <c:numCache>
                <c:formatCode>General</c:formatCode>
                <c:ptCount val="28"/>
                <c:pt idx="0">
                  <c:v>2</c:v>
                </c:pt>
                <c:pt idx="1">
                  <c:v>0</c:v>
                </c:pt>
                <c:pt idx="2">
                  <c:v>0</c:v>
                </c:pt>
                <c:pt idx="3">
                  <c:v>19</c:v>
                </c:pt>
                <c:pt idx="4">
                  <c:v>4</c:v>
                </c:pt>
                <c:pt idx="5">
                  <c:v>3</c:v>
                </c:pt>
                <c:pt idx="6">
                  <c:v>1</c:v>
                </c:pt>
                <c:pt idx="7">
                  <c:v>19</c:v>
                </c:pt>
                <c:pt idx="8">
                  <c:v>1</c:v>
                </c:pt>
                <c:pt idx="9">
                  <c:v>2</c:v>
                </c:pt>
                <c:pt idx="10">
                  <c:v>4</c:v>
                </c:pt>
                <c:pt idx="11">
                  <c:v>43</c:v>
                </c:pt>
                <c:pt idx="12">
                  <c:v>2</c:v>
                </c:pt>
                <c:pt idx="13">
                  <c:v>2</c:v>
                </c:pt>
                <c:pt idx="14">
                  <c:v>0</c:v>
                </c:pt>
                <c:pt idx="15">
                  <c:v>24</c:v>
                </c:pt>
                <c:pt idx="16">
                  <c:v>3</c:v>
                </c:pt>
                <c:pt idx="17">
                  <c:v>5</c:v>
                </c:pt>
                <c:pt idx="18">
                  <c:v>1</c:v>
                </c:pt>
                <c:pt idx="19">
                  <c:v>55</c:v>
                </c:pt>
                <c:pt idx="20">
                  <c:v>9</c:v>
                </c:pt>
                <c:pt idx="21">
                  <c:v>17</c:v>
                </c:pt>
                <c:pt idx="22">
                  <c:v>2</c:v>
                </c:pt>
                <c:pt idx="23">
                  <c:v>61</c:v>
                </c:pt>
                <c:pt idx="24">
                  <c:v>8</c:v>
                </c:pt>
                <c:pt idx="25">
                  <c:v>22</c:v>
                </c:pt>
                <c:pt idx="26">
                  <c:v>1</c:v>
                </c:pt>
                <c:pt idx="27">
                  <c:v>86</c:v>
                </c:pt>
              </c:numCache>
            </c:numRef>
          </c:val>
        </c:ser>
        <c:axId val="172428288"/>
        <c:axId val="172566400"/>
      </c:barChart>
      <c:catAx>
        <c:axId val="172428288"/>
        <c:scaling>
          <c:orientation val="minMax"/>
        </c:scaling>
        <c:axPos val="b"/>
        <c:tickLblPos val="nextTo"/>
        <c:crossAx val="172566400"/>
        <c:crosses val="autoZero"/>
        <c:auto val="1"/>
        <c:lblAlgn val="ctr"/>
        <c:lblOffset val="100"/>
      </c:catAx>
      <c:valAx>
        <c:axId val="172566400"/>
        <c:scaling>
          <c:orientation val="minMax"/>
        </c:scaling>
        <c:axPos val="l"/>
        <c:majorGridlines/>
        <c:numFmt formatCode="General" sourceLinked="1"/>
        <c:tickLblPos val="nextTo"/>
        <c:crossAx val="172428288"/>
        <c:crosses val="autoZero"/>
        <c:crossBetween val="between"/>
      </c:valAx>
    </c:plotArea>
    <c:legend>
      <c:legendPos val="r"/>
      <c:layout/>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'[Chart in Microsoft Office PowerPoint]Sheet2'!$A$3</c:f>
              <c:strCache>
                <c:ptCount val="1"/>
                <c:pt idx="0">
                  <c:v>B.Sc. I </c:v>
                </c:pt>
              </c:strCache>
            </c:strRef>
          </c:tx>
          <c:cat>
            <c:multiLvlStrRef>
              <c:f>'[Chart in Microsoft Office PowerPoint]Sheet2'!$B$1:$P$2</c:f>
              <c:multiLvlStrCache>
                <c:ptCount val="15"/>
                <c:lvl>
                  <c:pt idx="0">
                    <c:v>Admition Student </c:v>
                  </c:pt>
                  <c:pt idx="1">
                    <c:v>Exam Form Submit Student </c:v>
                  </c:pt>
                  <c:pt idx="2">
                    <c:v>Student pass </c:v>
                  </c:pt>
                  <c:pt idx="3">
                    <c:v>Admition Student </c:v>
                  </c:pt>
                  <c:pt idx="4">
                    <c:v>Exam Form Submit Student </c:v>
                  </c:pt>
                  <c:pt idx="5">
                    <c:v>Student pass </c:v>
                  </c:pt>
                  <c:pt idx="6">
                    <c:v>Admition Student </c:v>
                  </c:pt>
                  <c:pt idx="7">
                    <c:v>Exam Form Submit Student </c:v>
                  </c:pt>
                  <c:pt idx="8">
                    <c:v>Student pass </c:v>
                  </c:pt>
                  <c:pt idx="9">
                    <c:v>Admition Student </c:v>
                  </c:pt>
                  <c:pt idx="10">
                    <c:v>Exam Form Submit Student </c:v>
                  </c:pt>
                  <c:pt idx="11">
                    <c:v>Student pass </c:v>
                  </c:pt>
                  <c:pt idx="12">
                    <c:v>Admition Student </c:v>
                  </c:pt>
                  <c:pt idx="13">
                    <c:v>Exam Form Submit Student </c:v>
                  </c:pt>
                  <c:pt idx="14">
                    <c:v>Student pass </c:v>
                  </c:pt>
                </c:lvl>
                <c:lvl>
                  <c:pt idx="0">
                    <c:v>2015-16 </c:v>
                  </c:pt>
                  <c:pt idx="3">
                    <c:v>2016-17 </c:v>
                  </c:pt>
                  <c:pt idx="6">
                    <c:v>2017-18 </c:v>
                  </c:pt>
                  <c:pt idx="9">
                    <c:v>2018-19 </c:v>
                  </c:pt>
                  <c:pt idx="12">
                    <c:v>2019-20 </c:v>
                  </c:pt>
                </c:lvl>
              </c:multiLvlStrCache>
            </c:multiLvlStrRef>
          </c:cat>
          <c:val>
            <c:numRef>
              <c:f>'[Chart in Microsoft Office PowerPoint]Sheet2'!$B$3:$P$3</c:f>
              <c:numCache>
                <c:formatCode>General</c:formatCode>
                <c:ptCount val="15"/>
                <c:pt idx="0">
                  <c:v>138</c:v>
                </c:pt>
                <c:pt idx="1">
                  <c:v>120</c:v>
                </c:pt>
                <c:pt idx="2">
                  <c:v>23</c:v>
                </c:pt>
                <c:pt idx="3">
                  <c:v>121</c:v>
                </c:pt>
                <c:pt idx="4">
                  <c:v>102</c:v>
                </c:pt>
                <c:pt idx="5">
                  <c:v>25</c:v>
                </c:pt>
                <c:pt idx="6">
                  <c:v>120</c:v>
                </c:pt>
                <c:pt idx="7">
                  <c:v>112</c:v>
                </c:pt>
                <c:pt idx="8">
                  <c:v>51</c:v>
                </c:pt>
                <c:pt idx="9">
                  <c:v>120</c:v>
                </c:pt>
                <c:pt idx="10">
                  <c:v>114</c:v>
                </c:pt>
                <c:pt idx="11">
                  <c:v>69</c:v>
                </c:pt>
                <c:pt idx="12">
                  <c:v>116</c:v>
                </c:pt>
                <c:pt idx="13">
                  <c:v>112</c:v>
                </c:pt>
                <c:pt idx="14">
                  <c:v>111</c:v>
                </c:pt>
              </c:numCache>
            </c:numRef>
          </c:val>
        </c:ser>
        <c:ser>
          <c:idx val="1"/>
          <c:order val="1"/>
          <c:tx>
            <c:strRef>
              <c:f>'[Chart in Microsoft Office PowerPoint]Sheet2'!$A$4</c:f>
              <c:strCache>
                <c:ptCount val="1"/>
                <c:pt idx="0">
                  <c:v>B.Sc. II </c:v>
                </c:pt>
              </c:strCache>
            </c:strRef>
          </c:tx>
          <c:cat>
            <c:multiLvlStrRef>
              <c:f>'[Chart in Microsoft Office PowerPoint]Sheet2'!$B$1:$P$2</c:f>
              <c:multiLvlStrCache>
                <c:ptCount val="15"/>
                <c:lvl>
                  <c:pt idx="0">
                    <c:v>Admition Student </c:v>
                  </c:pt>
                  <c:pt idx="1">
                    <c:v>Exam Form Submit Student </c:v>
                  </c:pt>
                  <c:pt idx="2">
                    <c:v>Student pass </c:v>
                  </c:pt>
                  <c:pt idx="3">
                    <c:v>Admition Student </c:v>
                  </c:pt>
                  <c:pt idx="4">
                    <c:v>Exam Form Submit Student </c:v>
                  </c:pt>
                  <c:pt idx="5">
                    <c:v>Student pass </c:v>
                  </c:pt>
                  <c:pt idx="6">
                    <c:v>Admition Student </c:v>
                  </c:pt>
                  <c:pt idx="7">
                    <c:v>Exam Form Submit Student </c:v>
                  </c:pt>
                  <c:pt idx="8">
                    <c:v>Student pass </c:v>
                  </c:pt>
                  <c:pt idx="9">
                    <c:v>Admition Student </c:v>
                  </c:pt>
                  <c:pt idx="10">
                    <c:v>Exam Form Submit Student </c:v>
                  </c:pt>
                  <c:pt idx="11">
                    <c:v>Student pass </c:v>
                  </c:pt>
                  <c:pt idx="12">
                    <c:v>Admition Student </c:v>
                  </c:pt>
                  <c:pt idx="13">
                    <c:v>Exam Form Submit Student </c:v>
                  </c:pt>
                  <c:pt idx="14">
                    <c:v>Student pass </c:v>
                  </c:pt>
                </c:lvl>
                <c:lvl>
                  <c:pt idx="0">
                    <c:v>2015-16 </c:v>
                  </c:pt>
                  <c:pt idx="3">
                    <c:v>2016-17 </c:v>
                  </c:pt>
                  <c:pt idx="6">
                    <c:v>2017-18 </c:v>
                  </c:pt>
                  <c:pt idx="9">
                    <c:v>2018-19 </c:v>
                  </c:pt>
                  <c:pt idx="12">
                    <c:v>2019-20 </c:v>
                  </c:pt>
                </c:lvl>
              </c:multiLvlStrCache>
            </c:multiLvlStrRef>
          </c:cat>
          <c:val>
            <c:numRef>
              <c:f>'[Chart in Microsoft Office PowerPoint]Sheet2'!$B$4:$P$4</c:f>
              <c:numCache>
                <c:formatCode>General</c:formatCode>
                <c:ptCount val="15"/>
                <c:pt idx="0">
                  <c:v>53</c:v>
                </c:pt>
                <c:pt idx="1">
                  <c:v>49</c:v>
                </c:pt>
                <c:pt idx="2">
                  <c:v>22</c:v>
                </c:pt>
                <c:pt idx="3">
                  <c:v>47</c:v>
                </c:pt>
                <c:pt idx="4">
                  <c:v>42</c:v>
                </c:pt>
                <c:pt idx="5">
                  <c:v>20</c:v>
                </c:pt>
                <c:pt idx="6">
                  <c:v>38</c:v>
                </c:pt>
                <c:pt idx="7">
                  <c:v>31</c:v>
                </c:pt>
                <c:pt idx="8">
                  <c:v>14</c:v>
                </c:pt>
                <c:pt idx="9">
                  <c:v>77</c:v>
                </c:pt>
                <c:pt idx="10">
                  <c:v>76</c:v>
                </c:pt>
                <c:pt idx="11">
                  <c:v>47</c:v>
                </c:pt>
                <c:pt idx="12">
                  <c:v>72</c:v>
                </c:pt>
                <c:pt idx="13">
                  <c:v>67</c:v>
                </c:pt>
                <c:pt idx="14">
                  <c:v>67</c:v>
                </c:pt>
              </c:numCache>
            </c:numRef>
          </c:val>
        </c:ser>
        <c:ser>
          <c:idx val="2"/>
          <c:order val="2"/>
          <c:tx>
            <c:strRef>
              <c:f>'[Chart in Microsoft Office PowerPoint]Sheet2'!$A$5</c:f>
              <c:strCache>
                <c:ptCount val="1"/>
                <c:pt idx="0">
                  <c:v>B.Sc. III </c:v>
                </c:pt>
              </c:strCache>
            </c:strRef>
          </c:tx>
          <c:cat>
            <c:multiLvlStrRef>
              <c:f>'[Chart in Microsoft Office PowerPoint]Sheet2'!$B$1:$P$2</c:f>
              <c:multiLvlStrCache>
                <c:ptCount val="15"/>
                <c:lvl>
                  <c:pt idx="0">
                    <c:v>Admition Student </c:v>
                  </c:pt>
                  <c:pt idx="1">
                    <c:v>Exam Form Submit Student </c:v>
                  </c:pt>
                  <c:pt idx="2">
                    <c:v>Student pass </c:v>
                  </c:pt>
                  <c:pt idx="3">
                    <c:v>Admition Student </c:v>
                  </c:pt>
                  <c:pt idx="4">
                    <c:v>Exam Form Submit Student </c:v>
                  </c:pt>
                  <c:pt idx="5">
                    <c:v>Student pass </c:v>
                  </c:pt>
                  <c:pt idx="6">
                    <c:v>Admition Student </c:v>
                  </c:pt>
                  <c:pt idx="7">
                    <c:v>Exam Form Submit Student </c:v>
                  </c:pt>
                  <c:pt idx="8">
                    <c:v>Student pass </c:v>
                  </c:pt>
                  <c:pt idx="9">
                    <c:v>Admition Student </c:v>
                  </c:pt>
                  <c:pt idx="10">
                    <c:v>Exam Form Submit Student </c:v>
                  </c:pt>
                  <c:pt idx="11">
                    <c:v>Student pass </c:v>
                  </c:pt>
                  <c:pt idx="12">
                    <c:v>Admition Student </c:v>
                  </c:pt>
                  <c:pt idx="13">
                    <c:v>Exam Form Submit Student </c:v>
                  </c:pt>
                  <c:pt idx="14">
                    <c:v>Student pass </c:v>
                  </c:pt>
                </c:lvl>
                <c:lvl>
                  <c:pt idx="0">
                    <c:v>2015-16 </c:v>
                  </c:pt>
                  <c:pt idx="3">
                    <c:v>2016-17 </c:v>
                  </c:pt>
                  <c:pt idx="6">
                    <c:v>2017-18 </c:v>
                  </c:pt>
                  <c:pt idx="9">
                    <c:v>2018-19 </c:v>
                  </c:pt>
                  <c:pt idx="12">
                    <c:v>2019-20 </c:v>
                  </c:pt>
                </c:lvl>
              </c:multiLvlStrCache>
            </c:multiLvlStrRef>
          </c:cat>
          <c:val>
            <c:numRef>
              <c:f>'[Chart in Microsoft Office PowerPoint]Sheet2'!$B$5:$P$5</c:f>
              <c:numCache>
                <c:formatCode>General</c:formatCode>
                <c:ptCount val="15"/>
                <c:pt idx="0">
                  <c:v>21</c:v>
                </c:pt>
                <c:pt idx="1">
                  <c:v>16</c:v>
                </c:pt>
                <c:pt idx="2">
                  <c:v>14</c:v>
                </c:pt>
                <c:pt idx="3">
                  <c:v>27</c:v>
                </c:pt>
                <c:pt idx="4">
                  <c:v>27</c:v>
                </c:pt>
                <c:pt idx="5">
                  <c:v>23</c:v>
                </c:pt>
                <c:pt idx="6">
                  <c:v>51</c:v>
                </c:pt>
                <c:pt idx="7">
                  <c:v>32</c:v>
                </c:pt>
                <c:pt idx="8">
                  <c:v>29</c:v>
                </c:pt>
                <c:pt idx="9">
                  <c:v>29</c:v>
                </c:pt>
                <c:pt idx="10">
                  <c:v>26</c:v>
                </c:pt>
                <c:pt idx="11">
                  <c:v>24</c:v>
                </c:pt>
                <c:pt idx="12">
                  <c:v>63</c:v>
                </c:pt>
                <c:pt idx="13">
                  <c:v>60</c:v>
                </c:pt>
                <c:pt idx="14">
                  <c:v>60</c:v>
                </c:pt>
              </c:numCache>
            </c:numRef>
          </c:val>
        </c:ser>
        <c:axId val="179882240"/>
        <c:axId val="180664960"/>
      </c:barChart>
      <c:catAx>
        <c:axId val="179882240"/>
        <c:scaling>
          <c:orientation val="minMax"/>
        </c:scaling>
        <c:axPos val="b"/>
        <c:tickLblPos val="nextTo"/>
        <c:crossAx val="180664960"/>
        <c:crosses val="autoZero"/>
        <c:auto val="1"/>
        <c:lblAlgn val="ctr"/>
        <c:lblOffset val="100"/>
      </c:catAx>
      <c:valAx>
        <c:axId val="180664960"/>
        <c:scaling>
          <c:orientation val="minMax"/>
        </c:scaling>
        <c:axPos val="l"/>
        <c:majorGridlines/>
        <c:numFmt formatCode="General" sourceLinked="1"/>
        <c:tickLblPos val="nextTo"/>
        <c:crossAx val="179882240"/>
        <c:crosses val="autoZero"/>
        <c:crossBetween val="between"/>
      </c:valAx>
    </c:plotArea>
    <c:legend>
      <c:legendPos val="r"/>
      <c:layout/>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2F4F7A-9135-4502-9953-200BEF27CF2F}" type="datetimeFigureOut">
              <a:rPr lang="en-US" smtClean="0"/>
              <a:pPr/>
              <a:t>23/04/2022</a:t>
            </a:fld>
            <a:endParaRPr lang="en-IN"/>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7D8895-1E6F-4A59-AA24-4E33D7C8BDF0}"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737D8895-1E6F-4A59-AA24-4E33D7C8BDF0}" type="slidenum">
              <a:rPr lang="en-IN" smtClean="0"/>
              <a:pPr/>
              <a:t>1</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7D8895-1E6F-4A59-AA24-4E33D7C8BDF0}" type="slidenum">
              <a:rPr lang="en-IN" smtClean="0"/>
              <a:pPr/>
              <a:t>31</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906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70756" y="69756"/>
            <a:ext cx="9764486"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403350" y="3200400"/>
            <a:ext cx="69342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923B38FE-3981-41E6-8D8E-3B29E84610B9}" type="datetimeFigureOut">
              <a:rPr lang="en-US" smtClean="0"/>
              <a:pPr/>
              <a:t>23/04/2022</a:t>
            </a:fld>
            <a:endParaRPr lang="en-IN"/>
          </a:p>
        </p:txBody>
      </p:sp>
      <p:sp>
        <p:nvSpPr>
          <p:cNvPr id="17" name="Footer Placeholder 16"/>
          <p:cNvSpPr>
            <a:spLocks noGrp="1"/>
          </p:cNvSpPr>
          <p:nvPr>
            <p:ph type="ftr" sz="quarter" idx="11"/>
          </p:nvPr>
        </p:nvSpPr>
        <p:spPr/>
        <p:txBody>
          <a:bodyPr/>
          <a:lstStyle/>
          <a:p>
            <a:endParaRPr lang="en-IN"/>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8475AD37-7C93-4C77-9EF3-9908BAAE2D92}" type="slidenum">
              <a:rPr lang="en-IN" smtClean="0"/>
              <a:pPr/>
              <a:t>‹#›</a:t>
            </a:fld>
            <a:endParaRPr lang="en-IN"/>
          </a:p>
        </p:txBody>
      </p:sp>
      <p:sp>
        <p:nvSpPr>
          <p:cNvPr id="7" name="Rectangle 6"/>
          <p:cNvSpPr/>
          <p:nvPr/>
        </p:nvSpPr>
        <p:spPr>
          <a:xfrm>
            <a:off x="68176" y="1449304"/>
            <a:ext cx="9773332"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8176" y="1396720"/>
            <a:ext cx="9773332"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8176" y="2976649"/>
            <a:ext cx="9773332"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95300" y="1505931"/>
            <a:ext cx="89154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3B38FE-3981-41E6-8D8E-3B29E84610B9}" type="datetimeFigureOut">
              <a:rPr lang="en-US" smtClean="0"/>
              <a:pPr/>
              <a:t>23/04/2022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475AD37-7C93-4C77-9EF3-9908BAAE2D92}"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2"/>
            <a:ext cx="217932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90600" y="274641"/>
            <a:ext cx="602615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3B38FE-3981-41E6-8D8E-3B29E84610B9}" type="datetimeFigureOut">
              <a:rPr lang="en-US" smtClean="0"/>
              <a:pPr/>
              <a:t>23/04/2022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475AD37-7C93-4C77-9EF3-9908BAAE2D92}"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23B38FE-3981-41E6-8D8E-3B29E84610B9}" type="datetimeFigureOut">
              <a:rPr lang="en-US" smtClean="0"/>
              <a:pPr/>
              <a:t>23/04/2022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475AD37-7C93-4C77-9EF3-9908BAAE2D92}" type="slidenum">
              <a:rPr lang="en-IN" smtClean="0"/>
              <a:pPr/>
              <a:t>‹#›</a:t>
            </a:fld>
            <a:endParaRPr lang="en-IN"/>
          </a:p>
        </p:txBody>
      </p:sp>
      <p:sp>
        <p:nvSpPr>
          <p:cNvPr id="8" name="Content Placeholder 7"/>
          <p:cNvSpPr>
            <a:spLocks noGrp="1"/>
          </p:cNvSpPr>
          <p:nvPr>
            <p:ph sz="quarter" idx="1"/>
          </p:nvPr>
        </p:nvSpPr>
        <p:spPr>
          <a:xfrm>
            <a:off x="990600" y="1447800"/>
            <a:ext cx="84201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906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70756" y="69756"/>
            <a:ext cx="9764486"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82506" y="952501"/>
            <a:ext cx="84201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82506" y="2547938"/>
            <a:ext cx="84201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23B38FE-3981-41E6-8D8E-3B29E84610B9}" type="datetimeFigureOut">
              <a:rPr lang="en-US" smtClean="0"/>
              <a:pPr/>
              <a:t>23/04/2022</a:t>
            </a:fld>
            <a:endParaRPr lang="en-IN"/>
          </a:p>
        </p:txBody>
      </p:sp>
      <p:sp>
        <p:nvSpPr>
          <p:cNvPr id="5" name="Footer Placeholder 4"/>
          <p:cNvSpPr>
            <a:spLocks noGrp="1"/>
          </p:cNvSpPr>
          <p:nvPr>
            <p:ph type="ftr" sz="quarter" idx="11"/>
          </p:nvPr>
        </p:nvSpPr>
        <p:spPr>
          <a:xfrm>
            <a:off x="866775" y="6172200"/>
            <a:ext cx="4333875" cy="457200"/>
          </a:xfrm>
        </p:spPr>
        <p:txBody>
          <a:bodyPr/>
          <a:lstStyle/>
          <a:p>
            <a:endParaRPr lang="en-IN"/>
          </a:p>
        </p:txBody>
      </p:sp>
      <p:sp>
        <p:nvSpPr>
          <p:cNvPr id="7" name="Rectangle 6"/>
          <p:cNvSpPr/>
          <p:nvPr/>
        </p:nvSpPr>
        <p:spPr>
          <a:xfrm flipV="1">
            <a:off x="75197" y="2376830"/>
            <a:ext cx="9764641"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74909" y="2341476"/>
            <a:ext cx="976492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73999" y="2468880"/>
            <a:ext cx="9765839"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58496" y="6208776"/>
            <a:ext cx="495300" cy="457200"/>
          </a:xfrm>
        </p:spPr>
        <p:txBody>
          <a:bodyPr/>
          <a:lstStyle/>
          <a:p>
            <a:fld id="{8475AD37-7C93-4C77-9EF3-9908BAAE2D92}" type="slidenum">
              <a:rPr lang="en-IN" smtClean="0"/>
              <a:pPr/>
              <a:t>‹#›</a:t>
            </a:fld>
            <a:endParaRPr lang="en-IN"/>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23B38FE-3981-41E6-8D8E-3B29E84610B9}" type="datetimeFigureOut">
              <a:rPr lang="en-US" smtClean="0"/>
              <a:pPr/>
              <a:t>23/04/2022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475AD37-7C93-4C77-9EF3-9908BAAE2D92}" type="slidenum">
              <a:rPr lang="en-IN" smtClean="0"/>
              <a:pPr/>
              <a:t>‹#›</a:t>
            </a:fld>
            <a:endParaRPr lang="en-IN"/>
          </a:p>
        </p:txBody>
      </p:sp>
      <p:sp>
        <p:nvSpPr>
          <p:cNvPr id="9" name="Content Placeholder 8"/>
          <p:cNvSpPr>
            <a:spLocks noGrp="1"/>
          </p:cNvSpPr>
          <p:nvPr>
            <p:ph sz="quarter" idx="1"/>
          </p:nvPr>
        </p:nvSpPr>
        <p:spPr>
          <a:xfrm>
            <a:off x="990600" y="1447800"/>
            <a:ext cx="406146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345113" y="1447800"/>
            <a:ext cx="406146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273050"/>
            <a:ext cx="84201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90600" y="1447800"/>
            <a:ext cx="404495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365750" y="1447800"/>
            <a:ext cx="404495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23B38FE-3981-41E6-8D8E-3B29E84610B9}" type="datetimeFigureOut">
              <a:rPr lang="en-US" smtClean="0"/>
              <a:pPr/>
              <a:t>23/04/2022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475AD37-7C93-4C77-9EF3-9908BAAE2D92}" type="slidenum">
              <a:rPr lang="en-IN" smtClean="0"/>
              <a:pPr/>
              <a:t>‹#›</a:t>
            </a:fld>
            <a:endParaRPr lang="en-IN"/>
          </a:p>
        </p:txBody>
      </p:sp>
      <p:sp>
        <p:nvSpPr>
          <p:cNvPr id="11" name="Content Placeholder 10"/>
          <p:cNvSpPr>
            <a:spLocks noGrp="1"/>
          </p:cNvSpPr>
          <p:nvPr>
            <p:ph sz="half" idx="2"/>
          </p:nvPr>
        </p:nvSpPr>
        <p:spPr>
          <a:xfrm>
            <a:off x="990600" y="2247900"/>
            <a:ext cx="404495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5365750" y="2247900"/>
            <a:ext cx="404495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3B38FE-3981-41E6-8D8E-3B29E84610B9}" type="datetimeFigureOut">
              <a:rPr lang="en-US" smtClean="0"/>
              <a:pPr/>
              <a:t>23/04/2022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475AD37-7C93-4C77-9EF3-9908BAAE2D92}"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3B38FE-3981-41E6-8D8E-3B29E84610B9}" type="datetimeFigureOut">
              <a:rPr lang="en-US" smtClean="0"/>
              <a:pPr/>
              <a:t>23/04/2022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475AD37-7C93-4C77-9EF3-9908BAAE2D92}"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906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9342" y="69755"/>
            <a:ext cx="9764486"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90600" y="273050"/>
            <a:ext cx="84201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90600" y="1600200"/>
            <a:ext cx="206375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23B38FE-3981-41E6-8D8E-3B29E84610B9}" type="datetimeFigureOut">
              <a:rPr lang="en-US" smtClean="0"/>
              <a:pPr/>
              <a:t>23/04/2022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475AD37-7C93-4C77-9EF3-9908BAAE2D92}" type="slidenum">
              <a:rPr lang="en-IN" smtClean="0"/>
              <a:pPr/>
              <a:t>‹#›</a:t>
            </a:fld>
            <a:endParaRPr lang="en-IN"/>
          </a:p>
        </p:txBody>
      </p:sp>
      <p:sp>
        <p:nvSpPr>
          <p:cNvPr id="11" name="Content Placeholder 10"/>
          <p:cNvSpPr>
            <a:spLocks noGrp="1"/>
          </p:cNvSpPr>
          <p:nvPr>
            <p:ph sz="quarter" idx="1"/>
          </p:nvPr>
        </p:nvSpPr>
        <p:spPr>
          <a:xfrm>
            <a:off x="3219450" y="1600200"/>
            <a:ext cx="619125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0600" y="4900550"/>
            <a:ext cx="79248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90600" y="5445825"/>
            <a:ext cx="79248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23B38FE-3981-41E6-8D8E-3B29E84610B9}" type="datetimeFigureOut">
              <a:rPr lang="en-US" smtClean="0"/>
              <a:pPr/>
              <a:t>23/04/2022</a:t>
            </a:fld>
            <a:endParaRPr lang="en-IN"/>
          </a:p>
        </p:txBody>
      </p:sp>
      <p:sp>
        <p:nvSpPr>
          <p:cNvPr id="6" name="Footer Placeholder 5"/>
          <p:cNvSpPr>
            <a:spLocks noGrp="1"/>
          </p:cNvSpPr>
          <p:nvPr>
            <p:ph type="ftr" sz="quarter" idx="11"/>
          </p:nvPr>
        </p:nvSpPr>
        <p:spPr>
          <a:xfrm>
            <a:off x="990600" y="6172200"/>
            <a:ext cx="4210050" cy="457200"/>
          </a:xfrm>
        </p:spPr>
        <p:txBody>
          <a:bodyPr/>
          <a:lstStyle/>
          <a:p>
            <a:endParaRPr lang="en-IN"/>
          </a:p>
        </p:txBody>
      </p:sp>
      <p:sp>
        <p:nvSpPr>
          <p:cNvPr id="7" name="Slide Number Placeholder 6"/>
          <p:cNvSpPr>
            <a:spLocks noGrp="1"/>
          </p:cNvSpPr>
          <p:nvPr>
            <p:ph type="sldNum" sz="quarter" idx="12"/>
          </p:nvPr>
        </p:nvSpPr>
        <p:spPr>
          <a:xfrm>
            <a:off x="158496" y="6208776"/>
            <a:ext cx="495300" cy="457200"/>
          </a:xfrm>
        </p:spPr>
        <p:txBody>
          <a:bodyPr/>
          <a:lstStyle/>
          <a:p>
            <a:fld id="{8475AD37-7C93-4C77-9EF3-9908BAAE2D92}" type="slidenum">
              <a:rPr lang="en-IN" smtClean="0"/>
              <a:pPr/>
              <a:t>‹#›</a:t>
            </a:fld>
            <a:endParaRPr lang="en-IN"/>
          </a:p>
        </p:txBody>
      </p:sp>
      <p:sp>
        <p:nvSpPr>
          <p:cNvPr id="11" name="Rectangle 10"/>
          <p:cNvSpPr/>
          <p:nvPr/>
        </p:nvSpPr>
        <p:spPr>
          <a:xfrm flipV="1">
            <a:off x="73999" y="4683555"/>
            <a:ext cx="975741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74218" y="4650475"/>
            <a:ext cx="975719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74220" y="4773225"/>
            <a:ext cx="9757190"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74001" y="66676"/>
            <a:ext cx="9752029"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906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9342" y="69755"/>
            <a:ext cx="9764486"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90600" y="274638"/>
            <a:ext cx="84201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90600" y="1447800"/>
            <a:ext cx="84201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686550" y="6191250"/>
            <a:ext cx="2682875" cy="476250"/>
          </a:xfrm>
          <a:prstGeom prst="rect">
            <a:avLst/>
          </a:prstGeom>
        </p:spPr>
        <p:txBody>
          <a:bodyPr anchor="ctr" anchorCtr="0"/>
          <a:lstStyle>
            <a:lvl1pPr algn="r" eaLnBrk="1" latinLnBrk="0" hangingPunct="1">
              <a:defRPr kumimoji="0" sz="1400">
                <a:solidFill>
                  <a:schemeClr val="tx2"/>
                </a:solidFill>
              </a:defRPr>
            </a:lvl1pPr>
          </a:lstStyle>
          <a:p>
            <a:fld id="{923B38FE-3981-41E6-8D8E-3B29E84610B9}" type="datetimeFigureOut">
              <a:rPr lang="en-US" smtClean="0"/>
              <a:pPr/>
              <a:t>23/04/2022</a:t>
            </a:fld>
            <a:endParaRPr lang="en-IN"/>
          </a:p>
        </p:txBody>
      </p:sp>
      <p:sp>
        <p:nvSpPr>
          <p:cNvPr id="3" name="Footer Placeholder 2"/>
          <p:cNvSpPr>
            <a:spLocks noGrp="1"/>
          </p:cNvSpPr>
          <p:nvPr>
            <p:ph type="ftr" sz="quarter" idx="3"/>
          </p:nvPr>
        </p:nvSpPr>
        <p:spPr>
          <a:xfrm>
            <a:off x="990600" y="6172200"/>
            <a:ext cx="4292600" cy="457200"/>
          </a:xfrm>
          <a:prstGeom prst="rect">
            <a:avLst/>
          </a:prstGeom>
        </p:spPr>
        <p:txBody>
          <a:bodyPr anchor="ctr" anchorCtr="0"/>
          <a:lstStyle>
            <a:lvl1pPr eaLnBrk="1" latinLnBrk="0" hangingPunct="1">
              <a:defRPr kumimoji="0" sz="1400">
                <a:solidFill>
                  <a:schemeClr val="tx2"/>
                </a:solidFill>
              </a:defRPr>
            </a:lvl1pPr>
          </a:lstStyle>
          <a:p>
            <a:endParaRPr lang="en-IN"/>
          </a:p>
        </p:txBody>
      </p:sp>
      <p:sp>
        <p:nvSpPr>
          <p:cNvPr id="23" name="Slide Number Placeholder 22"/>
          <p:cNvSpPr>
            <a:spLocks noGrp="1"/>
          </p:cNvSpPr>
          <p:nvPr>
            <p:ph type="sldNum" sz="quarter" idx="4"/>
          </p:nvPr>
        </p:nvSpPr>
        <p:spPr>
          <a:xfrm>
            <a:off x="158496" y="6210300"/>
            <a:ext cx="4953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475AD37-7C93-4C77-9EF3-9908BAAE2D92}"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mailto:pandataraigovtcollege3@gmail.com" TargetMode="External"/><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pandataraigovtcollege3@gmail.com" TargetMode="Externa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hyperlink" Target="mailto:pandataraigovtcollege3@gmail.com" TargetMode="External"/><Relationship Id="rId2" Type="http://schemas.openxmlformats.org/officeDocument/2006/relationships/chart" Target="../charts/chart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pandataraigovtcollege3@gmail.com" TargetMode="Externa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mailto:pandataraigovtcollege3@gmail.com" TargetMode="Externa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3.jpeg"/><Relationship Id="rId7" Type="http://schemas.openxmlformats.org/officeDocument/2006/relationships/hyperlink" Target="mailto:pandataraigovtcollege3@gmail.com" TargetMode="Externa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hyperlink" Target="https://us02web.zoom.us/j/87321335888?pwd=aHZlOWNCd2JKQmpQeVIxd0VYS2FJdz09" TargetMode="External"/><Relationship Id="rId5" Type="http://schemas.openxmlformats.org/officeDocument/2006/relationships/image" Target="../media/image3.jpeg"/><Relationship Id="rId4" Type="http://schemas.openxmlformats.org/officeDocument/2006/relationships/image" Target="../media/image14.jpeg"/><Relationship Id="rId9"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mailto:pandataraigovtcollege3@gmail.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mailto:pandataraigovtcollege3@gmail.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pandataraigovtcollege3@gmail.com" TargetMode="Externa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8.jpe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mailto:pandataraigovtcollege3@gmail.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pandataraigovtcollege3@gmail.com"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pandataraigovtcollege3@gmail.com" TargetMode="Externa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hyperlink" Target="mailto:pandataraigovtcollege3@gmail.com" TargetMode="External"/><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hyperlink" Target="mailto:pandataraigovtcollege3@gmail.com" TargetMode="External"/><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hyperlink" Target="mailto:pandataraigovtcollege3@gmail.com" TargetMode="External"/><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8.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mailto:pandataraigovtcollege3@gmail.com" TargetMode="Externa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mailto:pandataraigovtcollege3@gmail.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pandataraigovtcollege3@gmail.com" TargetMode="External"/><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6.jpeg"/><Relationship Id="rId7" Type="http://schemas.openxmlformats.org/officeDocument/2006/relationships/image" Target="../media/image8.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mailto:pandataraigovtcollege3@gmail.com" TargetMode="Externa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8.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mailto:pandataraigovtcollege3@gmail.com" TargetMode="Externa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3.jpeg"/><Relationship Id="rId7" Type="http://schemas.openxmlformats.org/officeDocument/2006/relationships/image" Target="../media/image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hyperlink" Target="mailto:pandataraigovtcollege3@gmail.com" TargetMode="Externa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7.jpeg"/><Relationship Id="rId7" Type="http://schemas.openxmlformats.org/officeDocument/2006/relationships/image" Target="../media/image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hyperlink" Target="mailto:pandataraigovtcollege3@gmail.com" TargetMode="External"/><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pandataraigovtcollege3@gmail.com" TargetMode="Externa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1.jpeg"/><Relationship Id="rId7" Type="http://schemas.openxmlformats.org/officeDocument/2006/relationships/image" Target="../media/image7.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hyperlink" Target="mailto:pandataraigovtcollege3@gmail.com" TargetMode="External"/><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53.jpeg"/><Relationship Id="rId7" Type="http://schemas.openxmlformats.org/officeDocument/2006/relationships/hyperlink" Target="mailto:pandataraigovtcollege3@gmail.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8.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mailto:pandataraigovtcollege3@gmail.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8.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mailto:pandataraigovtcollege3@gmail.com" TargetMode="Externa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8.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mailto:pandataraigovtcollege3@gmail.com" TargetMode="Externa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mailto:pandataraigovtcollege3@gmail.com"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7.jpeg"/><Relationship Id="rId7" Type="http://schemas.openxmlformats.org/officeDocument/2006/relationships/image" Target="../media/image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hyperlink" Target="mailto:pandataraigovtcollege3@gmail.com" TargetMode="External"/><Relationship Id="rId5" Type="http://schemas.openxmlformats.org/officeDocument/2006/relationships/image" Target="../media/image69.jpe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71.jpeg"/><Relationship Id="rId7" Type="http://schemas.openxmlformats.org/officeDocument/2006/relationships/image" Target="../media/image7.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hyperlink" Target="mailto:pandataraigovtcollege3@gmail.com" TargetMode="External"/><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4.jpeg"/></Relationships>
</file>

<file path=ppt/slides/_rels/slide3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hyperlink" Target="mailto:pandataraigovtcollege3@gmail.com" TargetMode="External"/><Relationship Id="rId7" Type="http://schemas.openxmlformats.org/officeDocument/2006/relationships/image" Target="../media/image77.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mailto:pandataraigovtcollege3@gmail.com" TargetMode="External"/><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pandataraigovtcollege3@gmail.com" TargetMode="Externa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mailto:pandataraigovtcollege3@gmail.com" TargetMode="External"/><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mailto:pandataraigovtcollege3@gmail.com"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88.jpeg"/><Relationship Id="rId7" Type="http://schemas.openxmlformats.org/officeDocument/2006/relationships/image" Target="../media/image7.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hyperlink" Target="mailto:pandataraigovtcollege3@gmail.com" TargetMode="External"/><Relationship Id="rId5" Type="http://schemas.openxmlformats.org/officeDocument/2006/relationships/image" Target="../media/image90.jpeg"/><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mailto:pandataraigovtcollege3@gmail.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8.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mailto:pandataraigovtcollege3@gmail.com" TargetMode="External"/><Relationship Id="rId4" Type="http://schemas.openxmlformats.org/officeDocument/2006/relationships/image" Target="../media/image95.jpeg"/></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mailto:pandataraigovtcollege3@gmail.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8.jpe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mailto:pandataraigovtcollege3@gmail.com" TargetMode="External"/><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8" Type="http://schemas.openxmlformats.org/officeDocument/2006/relationships/hyperlink" Target="mailto:pandataraigovtcollege3@gmail.com" TargetMode="External"/><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10" Type="http://schemas.openxmlformats.org/officeDocument/2006/relationships/image" Target="../media/image8.jpeg"/><Relationship Id="rId4" Type="http://schemas.openxmlformats.org/officeDocument/2006/relationships/image" Target="../media/image103.jpeg"/><Relationship Id="rId9" Type="http://schemas.openxmlformats.org/officeDocument/2006/relationships/image" Target="../media/image7.jpeg"/></Relationships>
</file>

<file path=ppt/slides/_rels/slide48.xml.rels><?xml version="1.0" encoding="UTF-8" standalone="yes"?>
<Relationships xmlns="http://schemas.openxmlformats.org/package/2006/relationships"><Relationship Id="rId3" Type="http://schemas.openxmlformats.org/officeDocument/2006/relationships/hyperlink" Target="mailto:pandataraigovtcollege3@gmail.com" TargetMode="External"/><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9.xml.rels><?xml version="1.0" encoding="UTF-8" standalone="yes"?>
<Relationships xmlns="http://schemas.openxmlformats.org/package/2006/relationships"><Relationship Id="rId3" Type="http://schemas.openxmlformats.org/officeDocument/2006/relationships/hyperlink" Target="mailto:pandataraigovtcollege3@gmail.com" TargetMode="External"/><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pandataraigovtcollege3@gmail.com" TargetMode="Externa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2.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mailto:pandataraigovtcollege3@gmail.co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117.jpeg"/><Relationship Id="rId4" Type="http://schemas.openxmlformats.org/officeDocument/2006/relationships/hyperlink" Target="mailto:pandataraigovtcollege3@gmail.co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pandataraigovtcollege3@gmail.com" TargetMode="External"/><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4.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8.jpe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hyperlink" Target="mailto:pandataraigovtcollege3@gmail.com" TargetMode="External"/><Relationship Id="rId4" Type="http://schemas.openxmlformats.org/officeDocument/2006/relationships/image" Target="../media/image121.jpeg"/></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pandataraigovtcollege3@gmail.com"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pandataraigovtcollege3@gmail.com"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ilto:pandataraigovtcollege3@gmail.com"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pandataraigovtcollege3@gmail.com" TargetMode="Externa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hyperlink" Target="mailto:pandataraigovtcollege3@gmail.com" TargetMode="Externa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90801" y="1981200"/>
            <a:ext cx="4190999" cy="954107"/>
          </a:xfrm>
          <a:prstGeom prst="rect">
            <a:avLst/>
          </a:prstGeom>
        </p:spPr>
        <p:txBody>
          <a:bodyPr wrap="square">
            <a:spAutoFit/>
          </a:bodyPr>
          <a:lstStyle/>
          <a:p>
            <a:r>
              <a:rPr lang="en-US" sz="2800" b="1" dirty="0" smtClean="0">
                <a:solidFill>
                  <a:srgbClr val="FF0000"/>
                </a:solidFill>
                <a:latin typeface="Algerian" pitchFamily="82" charset="0"/>
              </a:rPr>
              <a:t>             </a:t>
            </a:r>
            <a:r>
              <a:rPr lang="en-US" sz="2800" b="1" dirty="0" smtClean="0">
                <a:solidFill>
                  <a:srgbClr val="FF0000"/>
                </a:solidFill>
                <a:latin typeface="Algerian" pitchFamily="82" charset="0"/>
              </a:rPr>
              <a:t> </a:t>
            </a:r>
            <a:r>
              <a:rPr lang="en-US" b="1" dirty="0" smtClean="0">
                <a:latin typeface="Algerian" pitchFamily="82" charset="0"/>
              </a:rPr>
              <a:t>SCIENCE  FACULTY</a:t>
            </a:r>
            <a:endParaRPr lang="en-US" sz="2800" b="1" dirty="0" smtClean="0">
              <a:latin typeface="Algerian" pitchFamily="82" charset="0"/>
            </a:endParaRPr>
          </a:p>
          <a:p>
            <a:endParaRPr lang="en-IN" sz="2800" dirty="0">
              <a:latin typeface="Algerian" pitchFamily="82" charset="0"/>
            </a:endParaRPr>
          </a:p>
        </p:txBody>
      </p:sp>
      <p:sp>
        <p:nvSpPr>
          <p:cNvPr id="9" name="Subtitle 2"/>
          <p:cNvSpPr txBox="1">
            <a:spLocks/>
          </p:cNvSpPr>
          <p:nvPr/>
        </p:nvSpPr>
        <p:spPr>
          <a:xfrm>
            <a:off x="457202" y="-152400"/>
            <a:ext cx="9372600" cy="7620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IN"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ooper Black" pitchFamily="18" charset="0"/>
              <a:ea typeface="+mn-ea"/>
              <a:cs typeface="+mn-cs"/>
            </a:endParaRPr>
          </a:p>
        </p:txBody>
      </p:sp>
      <p:sp>
        <p:nvSpPr>
          <p:cNvPr id="11" name="Title 1"/>
          <p:cNvSpPr txBox="1">
            <a:spLocks/>
          </p:cNvSpPr>
          <p:nvPr/>
        </p:nvSpPr>
        <p:spPr>
          <a:xfrm>
            <a:off x="2438401" y="4191000"/>
            <a:ext cx="4191000" cy="320040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t/>
            </a:r>
            <a:br>
              <a:rPr kumimoji="0" lang="en-US" sz="2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br>
            <a:r>
              <a:rPr kumimoji="0" lang="en-US" sz="2400" b="1" i="0" u="none" strike="noStrike" kern="1200" cap="none" spc="0" normalizeH="0" baseline="0" noProof="0" dirty="0" smtClean="0">
                <a:ln>
                  <a:noFill/>
                </a:ln>
                <a:solidFill>
                  <a:srgbClr val="FF0000"/>
                </a:solidFill>
                <a:effectLst/>
                <a:uLnTx/>
                <a:uFillTx/>
                <a:latin typeface="Arial Black" pitchFamily="34" charset="0"/>
                <a:ea typeface="+mj-ea"/>
                <a:cs typeface="+mj-cs"/>
              </a:rPr>
              <a:t/>
            </a:r>
            <a:br>
              <a:rPr kumimoji="0" lang="en-US" sz="2400" b="1" i="0" u="none" strike="noStrike" kern="1200" cap="none" spc="0" normalizeH="0" baseline="0" noProof="0" dirty="0" smtClean="0">
                <a:ln>
                  <a:noFill/>
                </a:ln>
                <a:solidFill>
                  <a:srgbClr val="FF0000"/>
                </a:solidFill>
                <a:effectLst/>
                <a:uLnTx/>
                <a:uFillTx/>
                <a:latin typeface="Arial Black" pitchFamily="34" charset="0"/>
                <a:ea typeface="+mj-ea"/>
                <a:cs typeface="+mj-cs"/>
              </a:rPr>
            </a:br>
            <a:r>
              <a:rPr kumimoji="0" lang="en-US" sz="2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r>
            <a:br>
              <a:rPr kumimoji="0" lang="en-US" sz="2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br>
            <a:r>
              <a:rPr kumimoji="0" lang="en-US" sz="2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t>
            </a:r>
            <a:endParaRPr kumimoji="0" lang="en-IN" sz="2400" b="1" i="0" u="none" strike="noStrike" kern="1200" cap="none" spc="0" normalizeH="0" baseline="0" noProof="0" dirty="0">
              <a:ln>
                <a:noFill/>
              </a:ln>
              <a:solidFill>
                <a:schemeClr val="tx1"/>
              </a:solidFill>
              <a:effectLst/>
              <a:uLnTx/>
              <a:uFillTx/>
              <a:latin typeface="Bahnschrift SemiBold Condensed" pitchFamily="34" charset="0"/>
              <a:ea typeface="+mj-ea"/>
              <a:cs typeface="+mj-cs"/>
            </a:endParaRPr>
          </a:p>
        </p:txBody>
      </p:sp>
      <p:sp>
        <p:nvSpPr>
          <p:cNvPr id="58369" name="WordArt 1"/>
          <p:cNvSpPr>
            <a:spLocks noChangeArrowheads="1" noChangeShapeType="1" noTextEdit="1"/>
          </p:cNvSpPr>
          <p:nvPr/>
        </p:nvSpPr>
        <p:spPr bwMode="auto">
          <a:xfrm>
            <a:off x="285750" y="215900"/>
            <a:ext cx="9315450" cy="655638"/>
          </a:xfrm>
          <a:prstGeom prst="rect">
            <a:avLst/>
          </a:prstGeom>
        </p:spPr>
        <p:txBody>
          <a:bodyPr wrap="none" fromWordArt="1">
            <a:prstTxWarp prst="textPlain">
              <a:avLst>
                <a:gd name="adj" fmla="val 50000"/>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 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8" name="Rectangle 7"/>
          <p:cNvSpPr/>
          <p:nvPr/>
        </p:nvSpPr>
        <p:spPr>
          <a:xfrm>
            <a:off x="228601" y="1066800"/>
            <a:ext cx="6663392" cy="369332"/>
          </a:xfrm>
          <a:prstGeom prst="rect">
            <a:avLst/>
          </a:prstGeom>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0" name="Rectangle 9"/>
          <p:cNvSpPr/>
          <p:nvPr/>
        </p:nvSpPr>
        <p:spPr>
          <a:xfrm>
            <a:off x="4648200" y="990600"/>
            <a:ext cx="5257800" cy="369332"/>
          </a:xfrm>
          <a:prstGeom prst="rect">
            <a:avLst/>
          </a:prstGeom>
        </p:spPr>
        <p:txBody>
          <a:bodyPr wrap="square">
            <a:spAutoFit/>
          </a:bodyPr>
          <a:lstStyle/>
          <a:p>
            <a:r>
              <a:rPr lang="en-US" b="1" dirty="0" smtClean="0">
                <a:solidFill>
                  <a:srgbClr val="0070C0"/>
                </a:solidFill>
              </a:rPr>
              <a:t>E-mail </a:t>
            </a:r>
            <a:r>
              <a:rPr lang="en-US" b="1" dirty="0" smtClean="0"/>
              <a:t>– </a:t>
            </a:r>
            <a:r>
              <a:rPr lang="en-US" b="1" u="sng" dirty="0" smtClean="0">
                <a:hlinkClick r:id="rId3"/>
              </a:rPr>
              <a:t>pandataraigovtcollege3@gmail.com</a:t>
            </a:r>
            <a:r>
              <a:rPr lang="en-US" b="1" dirty="0" smtClean="0"/>
              <a:t> </a:t>
            </a:r>
            <a:endParaRPr lang="en-US" dirty="0"/>
          </a:p>
        </p:txBody>
      </p:sp>
      <p:sp>
        <p:nvSpPr>
          <p:cNvPr id="12" name="Rectangle 11"/>
          <p:cNvSpPr/>
          <p:nvPr/>
        </p:nvSpPr>
        <p:spPr>
          <a:xfrm>
            <a:off x="228600" y="5029200"/>
            <a:ext cx="3429000" cy="1661993"/>
          </a:xfrm>
          <a:prstGeom prst="rect">
            <a:avLst/>
          </a:prstGeom>
        </p:spPr>
        <p:txBody>
          <a:bodyPr wrap="square">
            <a:spAutoFit/>
          </a:bodyPr>
          <a:lstStyle/>
          <a:p>
            <a:endParaRPr lang="en-US" dirty="0" smtClean="0"/>
          </a:p>
          <a:p>
            <a:endParaRPr lang="en-US" dirty="0" smtClean="0"/>
          </a:p>
          <a:p>
            <a:r>
              <a:rPr lang="en-US" dirty="0" smtClean="0"/>
              <a:t> </a:t>
            </a:r>
            <a:r>
              <a:rPr lang="en-US" dirty="0" smtClean="0"/>
              <a:t>         </a:t>
            </a:r>
            <a:r>
              <a:rPr lang="en-US" sz="1200" b="1" dirty="0" smtClean="0">
                <a:solidFill>
                  <a:srgbClr val="7030A0"/>
                </a:solidFill>
              </a:rPr>
              <a:t> </a:t>
            </a:r>
            <a:endParaRPr lang="en-US" sz="1200" b="1" dirty="0" smtClean="0">
              <a:solidFill>
                <a:srgbClr val="7030A0"/>
              </a:solidFill>
            </a:endParaRPr>
          </a:p>
          <a:p>
            <a:r>
              <a:rPr lang="en-US" sz="1200" b="1" dirty="0" smtClean="0">
                <a:solidFill>
                  <a:srgbClr val="7030A0"/>
                </a:solidFill>
              </a:rPr>
              <a:t>Dr. </a:t>
            </a:r>
            <a:r>
              <a:rPr lang="en-US" sz="1200" b="1" dirty="0" err="1" smtClean="0">
                <a:solidFill>
                  <a:srgbClr val="7030A0"/>
                </a:solidFill>
              </a:rPr>
              <a:t>Avinash</a:t>
            </a:r>
            <a:r>
              <a:rPr lang="en-US" sz="1200" b="1" dirty="0" smtClean="0">
                <a:solidFill>
                  <a:srgbClr val="7030A0"/>
                </a:solidFill>
              </a:rPr>
              <a:t> Kumar </a:t>
            </a:r>
            <a:r>
              <a:rPr lang="en-US" sz="1200" b="1" dirty="0" err="1" smtClean="0">
                <a:solidFill>
                  <a:srgbClr val="7030A0"/>
                </a:solidFill>
              </a:rPr>
              <a:t>Lall</a:t>
            </a:r>
            <a:r>
              <a:rPr lang="en-US" sz="1200" b="1" dirty="0" smtClean="0">
                <a:solidFill>
                  <a:srgbClr val="7030A0"/>
                </a:solidFill>
              </a:rPr>
              <a:t> </a:t>
            </a:r>
          </a:p>
          <a:p>
            <a:r>
              <a:rPr lang="en-US" sz="1200" b="1" dirty="0" smtClean="0">
                <a:solidFill>
                  <a:srgbClr val="7030A0"/>
                </a:solidFill>
              </a:rPr>
              <a:t>              ( Principal)</a:t>
            </a:r>
            <a:endParaRPr lang="en-US" sz="1200" b="1" dirty="0" smtClean="0">
              <a:solidFill>
                <a:srgbClr val="7030A0"/>
              </a:solidFill>
            </a:endParaRPr>
          </a:p>
          <a:p>
            <a:r>
              <a:rPr lang="en-US" sz="1200" b="1" dirty="0" err="1" smtClean="0">
                <a:solidFill>
                  <a:srgbClr val="7030A0"/>
                </a:solidFill>
              </a:rPr>
              <a:t>Atal</a:t>
            </a:r>
            <a:r>
              <a:rPr lang="en-US" sz="1200" b="1" dirty="0" smtClean="0">
                <a:solidFill>
                  <a:srgbClr val="7030A0"/>
                </a:solidFill>
              </a:rPr>
              <a:t> </a:t>
            </a:r>
            <a:r>
              <a:rPr lang="en-US" sz="1200" b="1" dirty="0" err="1" smtClean="0">
                <a:solidFill>
                  <a:srgbClr val="7030A0"/>
                </a:solidFill>
              </a:rPr>
              <a:t>Bihari</a:t>
            </a:r>
            <a:r>
              <a:rPr lang="en-US" sz="1200" b="1" dirty="0" smtClean="0">
                <a:solidFill>
                  <a:srgbClr val="7030A0"/>
                </a:solidFill>
              </a:rPr>
              <a:t> Vajpayee Govt. College </a:t>
            </a:r>
            <a:r>
              <a:rPr lang="en-US" sz="1200" b="1" dirty="0" err="1" smtClean="0">
                <a:solidFill>
                  <a:srgbClr val="7030A0"/>
                </a:solidFill>
              </a:rPr>
              <a:t>pandatarai</a:t>
            </a:r>
            <a:r>
              <a:rPr lang="en-US" sz="1200" b="1" dirty="0" smtClean="0">
                <a:solidFill>
                  <a:srgbClr val="7030A0"/>
                </a:solidFill>
              </a:rPr>
              <a:t> Dist.-</a:t>
            </a:r>
            <a:r>
              <a:rPr lang="en-US" sz="1200" b="1" dirty="0" err="1" smtClean="0">
                <a:solidFill>
                  <a:srgbClr val="7030A0"/>
                </a:solidFill>
              </a:rPr>
              <a:t>Kabirdham</a:t>
            </a:r>
            <a:r>
              <a:rPr lang="en-US" sz="1200" b="1" dirty="0" smtClean="0">
                <a:solidFill>
                  <a:srgbClr val="7030A0"/>
                </a:solidFill>
              </a:rPr>
              <a:t> (C.G.) </a:t>
            </a:r>
            <a:endParaRPr lang="en-US" sz="1200" dirty="0">
              <a:solidFill>
                <a:srgbClr val="7030A0"/>
              </a:solidFill>
            </a:endParaRPr>
          </a:p>
        </p:txBody>
      </p:sp>
      <p:sp>
        <p:nvSpPr>
          <p:cNvPr id="13" name="Rectangle 12"/>
          <p:cNvSpPr/>
          <p:nvPr/>
        </p:nvSpPr>
        <p:spPr>
          <a:xfrm>
            <a:off x="3810000" y="2438400"/>
            <a:ext cx="5410200" cy="492443"/>
          </a:xfrm>
          <a:prstGeom prst="rect">
            <a:avLst/>
          </a:prstGeom>
        </p:spPr>
        <p:txBody>
          <a:bodyPr wrap="square">
            <a:spAutoFit/>
          </a:bodyPr>
          <a:lstStyle/>
          <a:p>
            <a:r>
              <a:rPr lang="en-US" sz="1400" b="1" dirty="0" smtClean="0">
                <a:solidFill>
                  <a:srgbClr val="00B050"/>
                </a:solidFill>
                <a:latin typeface="Cooper Black" pitchFamily="18" charset="0"/>
              </a:rPr>
              <a:t>SUBJECT-</a:t>
            </a:r>
            <a:r>
              <a:rPr lang="en-US" sz="1200" b="1" dirty="0" smtClean="0">
                <a:solidFill>
                  <a:srgbClr val="FF0000"/>
                </a:solidFill>
                <a:latin typeface="Arial Black" pitchFamily="34" charset="0"/>
              </a:rPr>
              <a:t> </a:t>
            </a:r>
            <a:r>
              <a:rPr lang="en-US" sz="1200" b="1" dirty="0" smtClean="0">
                <a:solidFill>
                  <a:srgbClr val="00B050"/>
                </a:solidFill>
                <a:latin typeface="Arial Black" pitchFamily="34" charset="0"/>
              </a:rPr>
              <a:t>1. ZOOLOGY</a:t>
            </a:r>
            <a:br>
              <a:rPr lang="en-US" sz="1200" b="1" dirty="0" smtClean="0">
                <a:solidFill>
                  <a:srgbClr val="00B050"/>
                </a:solidFill>
                <a:latin typeface="Arial Black" pitchFamily="34" charset="0"/>
              </a:rPr>
            </a:br>
            <a:r>
              <a:rPr lang="en-US" sz="1200" b="1" dirty="0" smtClean="0">
                <a:solidFill>
                  <a:srgbClr val="00B050"/>
                </a:solidFill>
                <a:latin typeface="Arial Black" pitchFamily="34" charset="0"/>
              </a:rPr>
              <a:t>                   </a:t>
            </a:r>
            <a:r>
              <a:rPr lang="en-US" sz="1200" b="1" dirty="0" smtClean="0">
                <a:solidFill>
                  <a:srgbClr val="00B050"/>
                </a:solidFill>
                <a:latin typeface="Arial Black" pitchFamily="34" charset="0"/>
              </a:rPr>
              <a:t> 2</a:t>
            </a:r>
            <a:r>
              <a:rPr lang="en-US" sz="1200" b="1" dirty="0" smtClean="0">
                <a:solidFill>
                  <a:srgbClr val="00B050"/>
                </a:solidFill>
                <a:latin typeface="Arial Black" pitchFamily="34" charset="0"/>
              </a:rPr>
              <a:t>. BOTANY</a:t>
            </a:r>
            <a:endParaRPr lang="en-IN" sz="1400" dirty="0">
              <a:solidFill>
                <a:srgbClr val="00B050"/>
              </a:solidFill>
            </a:endParaRPr>
          </a:p>
        </p:txBody>
      </p:sp>
      <p:pic>
        <p:nvPicPr>
          <p:cNvPr id="14" name="Picture 13" descr="WhatsApp Image 2021-01-23 at 4.06.38 PM.jpeg"/>
          <p:cNvPicPr/>
          <p:nvPr/>
        </p:nvPicPr>
        <p:blipFill>
          <a:blip r:embed="rId4" cstate="print"/>
          <a:stretch>
            <a:fillRect/>
          </a:stretch>
        </p:blipFill>
        <p:spPr>
          <a:xfrm>
            <a:off x="228600" y="3276600"/>
            <a:ext cx="2362200" cy="228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WhatsApp Image 2021-04-03 at 2.29.49 PM.jpeg"/>
          <p:cNvPicPr/>
          <p:nvPr/>
        </p:nvPicPr>
        <p:blipFill>
          <a:blip r:embed="rId5" cstate="print"/>
          <a:srcRect l="29394" t="3333" r="26516"/>
          <a:stretch>
            <a:fillRect/>
          </a:stretch>
        </p:blipFill>
        <p:spPr>
          <a:xfrm>
            <a:off x="7543800" y="3429000"/>
            <a:ext cx="2057400" cy="19526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9393" name="Rectangle 1"/>
          <p:cNvSpPr>
            <a:spLocks noChangeArrowheads="1"/>
          </p:cNvSpPr>
          <p:nvPr/>
        </p:nvSpPr>
        <p:spPr bwMode="auto">
          <a:xfrm flipH="1">
            <a:off x="7162800" y="5383105"/>
            <a:ext cx="25908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Calibri" pitchFamily="34" charset="0"/>
                <a:ea typeface="Calibri" pitchFamily="34" charset="0"/>
                <a:cs typeface="Mangal" pitchFamily="18" charset="0"/>
              </a:rPr>
              <a:t>      </a:t>
            </a:r>
            <a:r>
              <a:rPr kumimoji="0" lang="en-US" sz="1400" b="1" i="0" u="none" strike="noStrike" cap="none" normalizeH="0" baseline="0" dirty="0" err="1" smtClean="0">
                <a:ln>
                  <a:noFill/>
                </a:ln>
                <a:solidFill>
                  <a:srgbClr val="FF0000"/>
                </a:solidFill>
                <a:effectLst/>
                <a:latin typeface="Calibri" pitchFamily="34" charset="0"/>
                <a:ea typeface="Calibri" pitchFamily="34" charset="0"/>
                <a:cs typeface="Mangal" pitchFamily="18" charset="0"/>
              </a:rPr>
              <a:t>Lav</a:t>
            </a:r>
            <a:r>
              <a:rPr kumimoji="0" lang="en-US" sz="1400" b="1" i="0" u="none" strike="noStrike" cap="none" normalizeH="0" baseline="0" dirty="0" smtClean="0">
                <a:ln>
                  <a:noFill/>
                </a:ln>
                <a:solidFill>
                  <a:srgbClr val="FF0000"/>
                </a:solidFill>
                <a:effectLst/>
                <a:latin typeface="Calibri" pitchFamily="34" charset="0"/>
                <a:ea typeface="Calibri" pitchFamily="34" charset="0"/>
                <a:cs typeface="Mangal" pitchFamily="18" charset="0"/>
              </a:rPr>
              <a:t> Kumar </a:t>
            </a:r>
            <a:r>
              <a:rPr kumimoji="0" lang="en-US" sz="1400" b="1" i="0" u="none" strike="noStrike" cap="none" normalizeH="0" baseline="0" dirty="0" err="1" smtClean="0">
                <a:ln>
                  <a:noFill/>
                </a:ln>
                <a:solidFill>
                  <a:srgbClr val="FF0000"/>
                </a:solidFill>
                <a:effectLst/>
                <a:latin typeface="Calibri" pitchFamily="34" charset="0"/>
                <a:ea typeface="Calibri" pitchFamily="34" charset="0"/>
                <a:cs typeface="Mangal" pitchFamily="18" charset="0"/>
              </a:rPr>
              <a:t>Verma</a:t>
            </a:r>
            <a:endParaRPr kumimoji="0" lang="en-US" sz="1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Lecturer Zoology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A.B.V. G.C.P. Dist.-</a:t>
            </a:r>
            <a:r>
              <a:rPr kumimoji="0" lang="en-US" sz="11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Kabirdham</a:t>
            </a:r>
            <a:r>
              <a:rPr kumimoji="0" lang="en-US" sz="11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(C.G.)</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23"/>
          <p:cNvSpPr/>
          <p:nvPr/>
        </p:nvSpPr>
        <p:spPr>
          <a:xfrm>
            <a:off x="609600" y="1524000"/>
            <a:ext cx="9296400" cy="369332"/>
          </a:xfrm>
          <a:prstGeom prst="rect">
            <a:avLst/>
          </a:prstGeom>
        </p:spPr>
        <p:txBody>
          <a:bodyPr wrap="square">
            <a:spAutoFit/>
          </a:bodyPr>
          <a:lstStyle/>
          <a:p>
            <a:r>
              <a:rPr lang="en-US" b="1" dirty="0" smtClean="0"/>
              <a:t>                  </a:t>
            </a:r>
            <a:r>
              <a:rPr lang="en-US" b="1" dirty="0" smtClean="0"/>
              <a:t>              Affiliated </a:t>
            </a:r>
            <a:r>
              <a:rPr lang="en-US" b="1" dirty="0" smtClean="0"/>
              <a:t>to </a:t>
            </a:r>
            <a:r>
              <a:rPr lang="en-US" b="1" dirty="0" err="1" smtClean="0"/>
              <a:t>Hemchand</a:t>
            </a:r>
            <a:r>
              <a:rPr lang="en-US" b="1" dirty="0" smtClean="0"/>
              <a:t> </a:t>
            </a:r>
            <a:r>
              <a:rPr lang="en-US" b="1" dirty="0" err="1" smtClean="0"/>
              <a:t>Yadav</a:t>
            </a:r>
            <a:r>
              <a:rPr lang="en-US" b="1" dirty="0" smtClean="0"/>
              <a:t> University </a:t>
            </a:r>
            <a:r>
              <a:rPr lang="en-US" b="1" dirty="0" err="1" smtClean="0"/>
              <a:t>Durg</a:t>
            </a:r>
            <a:r>
              <a:rPr lang="en-US" b="1" dirty="0" smtClean="0"/>
              <a:t> (C.G.) </a:t>
            </a:r>
            <a:endParaRPr lang="en-US" dirty="0"/>
          </a:p>
        </p:txBody>
      </p:sp>
      <p:pic>
        <p:nvPicPr>
          <p:cNvPr id="16" name="Picture 2"/>
          <p:cNvPicPr>
            <a:picLocks noChangeAspect="1" noChangeArrowheads="1"/>
          </p:cNvPicPr>
          <p:nvPr/>
        </p:nvPicPr>
        <p:blipFill>
          <a:blip r:embed="rId6"/>
          <a:srcRect/>
          <a:stretch>
            <a:fillRect/>
          </a:stretch>
        </p:blipFill>
        <p:spPr bwMode="auto">
          <a:xfrm>
            <a:off x="2895600" y="3352800"/>
            <a:ext cx="4419600" cy="2590800"/>
          </a:xfrm>
          <a:prstGeom prst="rect">
            <a:avLst/>
          </a:prstGeom>
          <a:ln w="88900" cap="sq" cmpd="thickThin">
            <a:solidFill>
              <a:srgbClr val="000000"/>
            </a:solidFill>
            <a:prstDash val="solid"/>
            <a:miter lim="800000"/>
          </a:ln>
          <a:effectLst>
            <a:innerShdw blurRad="76200">
              <a:srgbClr val="000000"/>
            </a:innerShdw>
          </a:effectLst>
        </p:spPr>
      </p:pic>
      <p:pic>
        <p:nvPicPr>
          <p:cNvPr id="17" name="Picture 16"/>
          <p:cNvPicPr>
            <a:picLocks noChangeAspect="1" noChangeArrowheads="1"/>
          </p:cNvPicPr>
          <p:nvPr/>
        </p:nvPicPr>
        <p:blipFill>
          <a:blip r:embed="rId7" cstate="print"/>
          <a:srcRect/>
          <a:stretch>
            <a:fillRect/>
          </a:stretch>
        </p:blipFill>
        <p:spPr bwMode="auto">
          <a:xfrm>
            <a:off x="152400" y="1524000"/>
            <a:ext cx="1600200"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noChangeArrowheads="1"/>
          </p:cNvPicPr>
          <p:nvPr/>
        </p:nvPicPr>
        <p:blipFill>
          <a:blip r:embed="rId8" cstate="print"/>
          <a:srcRect/>
          <a:stretch>
            <a:fillRect/>
          </a:stretch>
        </p:blipFill>
        <p:spPr bwMode="auto">
          <a:xfrm>
            <a:off x="7924800" y="1524000"/>
            <a:ext cx="1828800"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828799"/>
          <a:ext cx="9372596" cy="4724402"/>
        </p:xfrm>
        <a:graphic>
          <a:graphicData uri="http://schemas.openxmlformats.org/drawingml/2006/table">
            <a:tbl>
              <a:tblPr/>
              <a:tblGrid>
                <a:gridCol w="971051"/>
                <a:gridCol w="560103"/>
                <a:gridCol w="560103"/>
                <a:gridCol w="560103"/>
                <a:gridCol w="560103"/>
                <a:gridCol w="560103"/>
                <a:gridCol w="560103"/>
                <a:gridCol w="560103"/>
                <a:gridCol w="560103"/>
                <a:gridCol w="560103"/>
                <a:gridCol w="560103"/>
                <a:gridCol w="560103"/>
                <a:gridCol w="560103"/>
                <a:gridCol w="560103"/>
                <a:gridCol w="560103"/>
                <a:gridCol w="560103"/>
              </a:tblGrid>
              <a:tr h="1123893">
                <a:tc>
                  <a:txBody>
                    <a:bodyPr/>
                    <a:lstStyle/>
                    <a:p>
                      <a:pPr>
                        <a:lnSpc>
                          <a:spcPct val="115000"/>
                        </a:lnSpc>
                      </a:pPr>
                      <a:r>
                        <a:rPr lang="en-US" sz="1400" dirty="0" smtClean="0">
                          <a:solidFill>
                            <a:schemeClr val="tx1"/>
                          </a:solidFill>
                          <a:latin typeface="Calibri"/>
                          <a:ea typeface="Times New Roman"/>
                          <a:cs typeface="Calibri"/>
                        </a:rPr>
                        <a:t>Year</a:t>
                      </a:r>
                      <a:r>
                        <a:rPr lang="en-US" sz="800" dirty="0" smtClean="0">
                          <a:solidFill>
                            <a:schemeClr val="tx1"/>
                          </a:solidFill>
                          <a:latin typeface="Calibri"/>
                          <a:ea typeface="Times New Roman"/>
                          <a:cs typeface="Mangal"/>
                        </a:rPr>
                        <a:t> </a:t>
                      </a:r>
                      <a:endParaRPr lang="en-US" sz="800" dirty="0">
                        <a:solidFill>
                          <a:schemeClr val="tx1"/>
                        </a:solidFill>
                        <a:latin typeface="Calibri"/>
                        <a:ea typeface="Times New Roman"/>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gridSpan="3">
                  <a:txBody>
                    <a:bodyPr/>
                    <a:lstStyle/>
                    <a:p>
                      <a:pPr marL="0" marR="0" algn="ctr">
                        <a:lnSpc>
                          <a:spcPct val="115000"/>
                        </a:lnSpc>
                        <a:spcBef>
                          <a:spcPts val="0"/>
                        </a:spcBef>
                        <a:spcAft>
                          <a:spcPts val="0"/>
                        </a:spcAft>
                      </a:pPr>
                      <a:r>
                        <a:rPr lang="en-US" sz="1400" dirty="0">
                          <a:solidFill>
                            <a:schemeClr val="tx1"/>
                          </a:solidFill>
                          <a:latin typeface="Calibri"/>
                          <a:ea typeface="Times New Roman"/>
                          <a:cs typeface="Calibri"/>
                        </a:rPr>
                        <a:t>2015-16</a:t>
                      </a:r>
                      <a:endParaRPr lang="en-US" sz="800" dirty="0">
                        <a:solidFill>
                          <a:schemeClr val="tx1"/>
                        </a:solidFill>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400" dirty="0">
                          <a:solidFill>
                            <a:schemeClr val="tx1"/>
                          </a:solidFill>
                          <a:latin typeface="Calibri"/>
                          <a:ea typeface="Times New Roman"/>
                          <a:cs typeface="Calibri"/>
                        </a:rPr>
                        <a:t>2016-17</a:t>
                      </a:r>
                      <a:endParaRPr lang="en-US" sz="800" dirty="0">
                        <a:solidFill>
                          <a:schemeClr val="tx1"/>
                        </a:solidFill>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400" dirty="0">
                          <a:solidFill>
                            <a:schemeClr val="tx1"/>
                          </a:solidFill>
                          <a:latin typeface="Calibri"/>
                          <a:ea typeface="Times New Roman"/>
                          <a:cs typeface="Calibri"/>
                        </a:rPr>
                        <a:t>2017-18</a:t>
                      </a:r>
                      <a:endParaRPr lang="en-US" sz="800" dirty="0">
                        <a:solidFill>
                          <a:schemeClr val="tx1"/>
                        </a:solidFill>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400">
                          <a:solidFill>
                            <a:schemeClr val="tx1"/>
                          </a:solidFill>
                          <a:latin typeface="Calibri"/>
                          <a:ea typeface="Times New Roman"/>
                          <a:cs typeface="Calibri"/>
                        </a:rPr>
                        <a:t>2018-19</a:t>
                      </a:r>
                      <a:endParaRPr lang="en-US" sz="800">
                        <a:solidFill>
                          <a:schemeClr val="tx1"/>
                        </a:solidFill>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400" dirty="0">
                          <a:solidFill>
                            <a:schemeClr val="tx1"/>
                          </a:solidFill>
                          <a:latin typeface="Calibri"/>
                          <a:ea typeface="Times New Roman"/>
                          <a:cs typeface="Calibri"/>
                        </a:rPr>
                        <a:t>2019-20</a:t>
                      </a:r>
                      <a:endParaRPr lang="en-US" sz="800" dirty="0">
                        <a:solidFill>
                          <a:schemeClr val="tx1"/>
                        </a:solidFill>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hMerge="1">
                  <a:txBody>
                    <a:bodyPr/>
                    <a:lstStyle/>
                    <a:p>
                      <a:endParaRPr lang="en-US"/>
                    </a:p>
                  </a:txBody>
                  <a:tcPr/>
                </a:tc>
                <a:tc hMerge="1">
                  <a:txBody>
                    <a:bodyPr/>
                    <a:lstStyle/>
                    <a:p>
                      <a:endParaRPr lang="en-US"/>
                    </a:p>
                  </a:txBody>
                  <a:tcPr/>
                </a:tc>
              </a:tr>
              <a:tr h="1566611">
                <a:tc>
                  <a:txBody>
                    <a:bodyPr/>
                    <a:lstStyle/>
                    <a:p>
                      <a:pPr marL="0" marR="0">
                        <a:lnSpc>
                          <a:spcPct val="115000"/>
                        </a:lnSpc>
                        <a:spcBef>
                          <a:spcPts val="0"/>
                        </a:spcBef>
                        <a:spcAft>
                          <a:spcPts val="0"/>
                        </a:spcAft>
                      </a:pPr>
                      <a:r>
                        <a:rPr lang="en-US" sz="1400">
                          <a:solidFill>
                            <a:srgbClr val="FFFFFF"/>
                          </a:solidFill>
                          <a:latin typeface="Calibri"/>
                          <a:ea typeface="Times New Roman"/>
                          <a:cs typeface="Calibri"/>
                        </a:rPr>
                        <a:t>Class</a:t>
                      </a:r>
                      <a:endParaRPr lang="en-US" sz="80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dirty="0" err="1">
                          <a:solidFill>
                            <a:srgbClr val="FF0000"/>
                          </a:solidFill>
                          <a:latin typeface="Calibri"/>
                          <a:ea typeface="Times New Roman"/>
                          <a:cs typeface="Calibri"/>
                        </a:rPr>
                        <a:t>Admition</a:t>
                      </a:r>
                      <a:r>
                        <a:rPr lang="en-US" sz="1100" dirty="0">
                          <a:solidFill>
                            <a:srgbClr val="FF0000"/>
                          </a:solidFill>
                          <a:latin typeface="Calibri"/>
                          <a:ea typeface="Times New Roman"/>
                          <a:cs typeface="Calibri"/>
                        </a:rPr>
                        <a:t> Student</a:t>
                      </a:r>
                      <a:endParaRPr lang="en-US" sz="1400" dirty="0">
                        <a:solidFill>
                          <a:srgbClr val="FF0000"/>
                        </a:solidFill>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dirty="0">
                          <a:solidFill>
                            <a:srgbClr val="FFFFFF"/>
                          </a:solidFill>
                          <a:latin typeface="Calibri"/>
                          <a:ea typeface="Times New Roman"/>
                          <a:cs typeface="Calibri"/>
                        </a:rPr>
                        <a:t>Exam Form Submit Student</a:t>
                      </a:r>
                      <a:endParaRPr lang="en-US" sz="1400" dirty="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dirty="0">
                          <a:solidFill>
                            <a:srgbClr val="FFFFFF"/>
                          </a:solidFill>
                          <a:latin typeface="Calibri"/>
                          <a:ea typeface="Times New Roman"/>
                          <a:cs typeface="Calibri"/>
                        </a:rPr>
                        <a:t>Student pass</a:t>
                      </a:r>
                      <a:endParaRPr lang="en-US" sz="1400" dirty="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a:solidFill>
                            <a:srgbClr val="FFFFFF"/>
                          </a:solidFill>
                          <a:latin typeface="Calibri"/>
                          <a:ea typeface="Times New Roman"/>
                          <a:cs typeface="Calibri"/>
                        </a:rPr>
                        <a:t>Admition Student</a:t>
                      </a:r>
                      <a:endParaRPr lang="en-US" sz="140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a:solidFill>
                            <a:srgbClr val="FFFFFF"/>
                          </a:solidFill>
                          <a:latin typeface="Calibri"/>
                          <a:ea typeface="Times New Roman"/>
                          <a:cs typeface="Calibri"/>
                        </a:rPr>
                        <a:t>Exam Form Submit Student</a:t>
                      </a:r>
                      <a:endParaRPr lang="en-US" sz="140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a:solidFill>
                            <a:srgbClr val="FFFFFF"/>
                          </a:solidFill>
                          <a:latin typeface="Calibri"/>
                          <a:ea typeface="Times New Roman"/>
                          <a:cs typeface="Calibri"/>
                        </a:rPr>
                        <a:t>Student pass</a:t>
                      </a:r>
                      <a:endParaRPr lang="en-US" sz="140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a:solidFill>
                            <a:srgbClr val="FFFFFF"/>
                          </a:solidFill>
                          <a:latin typeface="Calibri"/>
                          <a:ea typeface="Times New Roman"/>
                          <a:cs typeface="Calibri"/>
                        </a:rPr>
                        <a:t>Admition Student</a:t>
                      </a:r>
                      <a:endParaRPr lang="en-US" sz="140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a:solidFill>
                            <a:srgbClr val="FFFFFF"/>
                          </a:solidFill>
                          <a:latin typeface="Calibri"/>
                          <a:ea typeface="Times New Roman"/>
                          <a:cs typeface="Calibri"/>
                        </a:rPr>
                        <a:t>Exam Form Submit Student</a:t>
                      </a:r>
                      <a:endParaRPr lang="en-US" sz="140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a:solidFill>
                            <a:srgbClr val="FFFFFF"/>
                          </a:solidFill>
                          <a:latin typeface="Calibri"/>
                          <a:ea typeface="Times New Roman"/>
                          <a:cs typeface="Calibri"/>
                        </a:rPr>
                        <a:t>Student pass</a:t>
                      </a:r>
                      <a:endParaRPr lang="en-US" sz="140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a:solidFill>
                            <a:srgbClr val="FFFFFF"/>
                          </a:solidFill>
                          <a:latin typeface="Calibri"/>
                          <a:ea typeface="Times New Roman"/>
                          <a:cs typeface="Calibri"/>
                        </a:rPr>
                        <a:t>Admition Student</a:t>
                      </a:r>
                      <a:endParaRPr lang="en-US" sz="140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a:solidFill>
                            <a:srgbClr val="FFFFFF"/>
                          </a:solidFill>
                          <a:latin typeface="Calibri"/>
                          <a:ea typeface="Times New Roman"/>
                          <a:cs typeface="Calibri"/>
                        </a:rPr>
                        <a:t>Exam Form Submit Student</a:t>
                      </a:r>
                      <a:endParaRPr lang="en-US" sz="140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a:solidFill>
                            <a:srgbClr val="FFFFFF"/>
                          </a:solidFill>
                          <a:latin typeface="Calibri"/>
                          <a:ea typeface="Times New Roman"/>
                          <a:cs typeface="Calibri"/>
                        </a:rPr>
                        <a:t>Student pass</a:t>
                      </a:r>
                      <a:endParaRPr lang="en-US" sz="140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a:solidFill>
                            <a:srgbClr val="FFFFFF"/>
                          </a:solidFill>
                          <a:latin typeface="Calibri"/>
                          <a:ea typeface="Times New Roman"/>
                          <a:cs typeface="Calibri"/>
                        </a:rPr>
                        <a:t>Admition Student</a:t>
                      </a:r>
                      <a:endParaRPr lang="en-US" sz="140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a:solidFill>
                            <a:srgbClr val="FFFFFF"/>
                          </a:solidFill>
                          <a:latin typeface="Calibri"/>
                          <a:ea typeface="Times New Roman"/>
                          <a:cs typeface="Calibri"/>
                        </a:rPr>
                        <a:t>Exam Form Submit Student</a:t>
                      </a:r>
                      <a:endParaRPr lang="en-US" sz="140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dirty="0">
                          <a:solidFill>
                            <a:srgbClr val="FFFFFF"/>
                          </a:solidFill>
                          <a:latin typeface="Calibri"/>
                          <a:ea typeface="Times New Roman"/>
                          <a:cs typeface="Calibri"/>
                        </a:rPr>
                        <a:t>Student pass</a:t>
                      </a:r>
                      <a:endParaRPr lang="en-US" sz="1400" dirty="0">
                        <a:latin typeface="Calibri"/>
                        <a:ea typeface="Calibri"/>
                        <a:cs typeface="Mangal"/>
                      </a:endParaRPr>
                    </a:p>
                  </a:txBody>
                  <a:tcPr marL="51460" marR="5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r>
              <a:tr h="666660">
                <a:tc>
                  <a:txBody>
                    <a:bodyPr/>
                    <a:lstStyle/>
                    <a:p>
                      <a:pPr marL="0" marR="0">
                        <a:lnSpc>
                          <a:spcPct val="115000"/>
                        </a:lnSpc>
                        <a:spcBef>
                          <a:spcPts val="0"/>
                        </a:spcBef>
                        <a:spcAft>
                          <a:spcPts val="0"/>
                        </a:spcAft>
                      </a:pPr>
                      <a:r>
                        <a:rPr lang="en-US" sz="2000" dirty="0">
                          <a:solidFill>
                            <a:srgbClr val="000000"/>
                          </a:solidFill>
                          <a:latin typeface="Calibri"/>
                          <a:ea typeface="Times New Roman"/>
                          <a:cs typeface="Calibri"/>
                        </a:rPr>
                        <a:t>B.Sc. I</a:t>
                      </a:r>
                      <a:endParaRPr lang="en-US" sz="11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138</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120</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600" dirty="0" smtClean="0">
                          <a:solidFill>
                            <a:srgbClr val="000000"/>
                          </a:solidFill>
                          <a:latin typeface="Calibri"/>
                          <a:ea typeface="Times New Roman"/>
                          <a:cs typeface="Calibri"/>
                        </a:rPr>
                        <a:t>23</a:t>
                      </a:r>
                      <a:endParaRPr lang="en-US" sz="105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121</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102</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25</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dirty="0">
                          <a:solidFill>
                            <a:srgbClr val="000000"/>
                          </a:solidFill>
                          <a:latin typeface="Calibri"/>
                          <a:ea typeface="Times New Roman"/>
                          <a:cs typeface="Calibri"/>
                        </a:rPr>
                        <a:t>120</a:t>
                      </a:r>
                      <a:endParaRPr lang="en-US" sz="10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dirty="0">
                          <a:solidFill>
                            <a:srgbClr val="000000"/>
                          </a:solidFill>
                          <a:latin typeface="Calibri"/>
                          <a:ea typeface="Times New Roman"/>
                          <a:cs typeface="Calibri"/>
                        </a:rPr>
                        <a:t>112</a:t>
                      </a:r>
                      <a:endParaRPr lang="en-US" sz="10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dirty="0">
                          <a:solidFill>
                            <a:srgbClr val="000000"/>
                          </a:solidFill>
                          <a:latin typeface="Calibri"/>
                          <a:ea typeface="Times New Roman"/>
                          <a:cs typeface="Calibri"/>
                        </a:rPr>
                        <a:t>51</a:t>
                      </a:r>
                      <a:endParaRPr lang="en-US" sz="10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dirty="0">
                          <a:solidFill>
                            <a:srgbClr val="000000"/>
                          </a:solidFill>
                          <a:latin typeface="Calibri"/>
                          <a:ea typeface="Times New Roman"/>
                          <a:cs typeface="Calibri"/>
                        </a:rPr>
                        <a:t>120</a:t>
                      </a:r>
                      <a:endParaRPr lang="en-US" sz="10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dirty="0">
                          <a:solidFill>
                            <a:srgbClr val="000000"/>
                          </a:solidFill>
                          <a:latin typeface="Calibri"/>
                          <a:ea typeface="Times New Roman"/>
                          <a:cs typeface="Calibri"/>
                        </a:rPr>
                        <a:t>114</a:t>
                      </a:r>
                      <a:endParaRPr lang="en-US" sz="10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dirty="0">
                          <a:solidFill>
                            <a:srgbClr val="000000"/>
                          </a:solidFill>
                          <a:latin typeface="Calibri"/>
                          <a:ea typeface="Times New Roman"/>
                          <a:cs typeface="Calibri"/>
                        </a:rPr>
                        <a:t>69</a:t>
                      </a:r>
                      <a:endParaRPr lang="en-US" sz="10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dirty="0">
                          <a:solidFill>
                            <a:srgbClr val="000000"/>
                          </a:solidFill>
                          <a:latin typeface="Calibri"/>
                          <a:ea typeface="Times New Roman"/>
                          <a:cs typeface="Calibri"/>
                        </a:rPr>
                        <a:t>116</a:t>
                      </a:r>
                      <a:endParaRPr lang="en-US" sz="10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dirty="0">
                          <a:solidFill>
                            <a:srgbClr val="000000"/>
                          </a:solidFill>
                          <a:latin typeface="Calibri"/>
                          <a:ea typeface="Times New Roman"/>
                          <a:cs typeface="Calibri"/>
                        </a:rPr>
                        <a:t>112</a:t>
                      </a:r>
                      <a:endParaRPr lang="en-US" sz="10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dirty="0">
                          <a:solidFill>
                            <a:srgbClr val="000000"/>
                          </a:solidFill>
                          <a:latin typeface="Calibri"/>
                          <a:ea typeface="Times New Roman"/>
                          <a:cs typeface="Calibri"/>
                        </a:rPr>
                        <a:t>111</a:t>
                      </a:r>
                      <a:endParaRPr lang="en-US" sz="10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666660">
                <a:tc>
                  <a:txBody>
                    <a:bodyPr/>
                    <a:lstStyle/>
                    <a:p>
                      <a:pPr marL="0" marR="0">
                        <a:lnSpc>
                          <a:spcPct val="115000"/>
                        </a:lnSpc>
                        <a:spcBef>
                          <a:spcPts val="0"/>
                        </a:spcBef>
                        <a:spcAft>
                          <a:spcPts val="0"/>
                        </a:spcAft>
                      </a:pPr>
                      <a:r>
                        <a:rPr lang="en-US" sz="2000">
                          <a:solidFill>
                            <a:srgbClr val="000000"/>
                          </a:solidFill>
                          <a:latin typeface="Calibri"/>
                          <a:ea typeface="Times New Roman"/>
                          <a:cs typeface="Calibri"/>
                        </a:rPr>
                        <a:t>B.Sc. II</a:t>
                      </a:r>
                      <a:endParaRPr lang="en-US" sz="11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53</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49</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22</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47</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42</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20</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38</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dirty="0">
                          <a:solidFill>
                            <a:srgbClr val="000000"/>
                          </a:solidFill>
                          <a:latin typeface="Calibri"/>
                          <a:ea typeface="Times New Roman"/>
                          <a:cs typeface="Calibri"/>
                        </a:rPr>
                        <a:t>31</a:t>
                      </a:r>
                      <a:endParaRPr lang="en-US" sz="10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14</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77</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76</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47</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72</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67</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400" dirty="0">
                          <a:solidFill>
                            <a:srgbClr val="000000"/>
                          </a:solidFill>
                          <a:latin typeface="Calibri"/>
                          <a:ea typeface="Times New Roman"/>
                          <a:cs typeface="Calibri"/>
                        </a:rPr>
                        <a:t>67</a:t>
                      </a:r>
                      <a:endParaRPr lang="en-US" sz="10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700578">
                <a:tc>
                  <a:txBody>
                    <a:bodyPr/>
                    <a:lstStyle/>
                    <a:p>
                      <a:pPr marL="0" marR="0">
                        <a:lnSpc>
                          <a:spcPct val="115000"/>
                        </a:lnSpc>
                        <a:spcBef>
                          <a:spcPts val="0"/>
                        </a:spcBef>
                        <a:spcAft>
                          <a:spcPts val="0"/>
                        </a:spcAft>
                      </a:pPr>
                      <a:r>
                        <a:rPr lang="en-US" sz="2000" dirty="0">
                          <a:solidFill>
                            <a:srgbClr val="000000"/>
                          </a:solidFill>
                          <a:latin typeface="Calibri"/>
                          <a:ea typeface="Times New Roman"/>
                          <a:cs typeface="Calibri"/>
                        </a:rPr>
                        <a:t>B.Sc. III</a:t>
                      </a:r>
                      <a:endParaRPr lang="en-US" sz="11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21</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16</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14</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27</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27</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23</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dirty="0">
                          <a:solidFill>
                            <a:srgbClr val="000000"/>
                          </a:solidFill>
                          <a:latin typeface="Calibri"/>
                          <a:ea typeface="Times New Roman"/>
                          <a:cs typeface="Calibri"/>
                        </a:rPr>
                        <a:t>51</a:t>
                      </a:r>
                      <a:endParaRPr lang="en-US" sz="10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32</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29</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29</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26</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24</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63</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a:solidFill>
                            <a:srgbClr val="000000"/>
                          </a:solidFill>
                          <a:latin typeface="Calibri"/>
                          <a:ea typeface="Times New Roman"/>
                          <a:cs typeface="Calibri"/>
                        </a:rPr>
                        <a:t>60</a:t>
                      </a:r>
                      <a:endParaRPr lang="en-US" sz="100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1400" dirty="0">
                          <a:solidFill>
                            <a:srgbClr val="000000"/>
                          </a:solidFill>
                          <a:latin typeface="Calibri"/>
                          <a:ea typeface="Times New Roman"/>
                          <a:cs typeface="Calibri"/>
                        </a:rPr>
                        <a:t>60</a:t>
                      </a:r>
                      <a:endParaRPr lang="en-US" sz="1000" dirty="0">
                        <a:latin typeface="Calibri"/>
                        <a:ea typeface="Calibri"/>
                        <a:cs typeface="Mangal"/>
                      </a:endParaRPr>
                    </a:p>
                  </a:txBody>
                  <a:tcPr marL="51460" marR="51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3"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4" name="Rectangle 3"/>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5" name="Rectangle 4"/>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2"/>
              </a:rPr>
              <a:t>pandataraigovtcollege3@gmail.com</a:t>
            </a:r>
            <a:r>
              <a:rPr lang="en-US" b="1" dirty="0" smtClean="0"/>
              <a:t> </a:t>
            </a:r>
            <a:endParaRPr lang="en-US" dirty="0"/>
          </a:p>
        </p:txBody>
      </p:sp>
      <p:sp>
        <p:nvSpPr>
          <p:cNvPr id="6" name="Oval 6"/>
          <p:cNvSpPr/>
          <p:nvPr/>
        </p:nvSpPr>
        <p:spPr>
          <a:xfrm>
            <a:off x="228600" y="304800"/>
            <a:ext cx="685800" cy="838200"/>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Oval 6"/>
          <p:cNvSpPr/>
          <p:nvPr/>
        </p:nvSpPr>
        <p:spPr>
          <a:xfrm>
            <a:off x="8763000" y="304800"/>
            <a:ext cx="7620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152400" y="1600200"/>
          <a:ext cx="9753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8" name="Rectangle 7"/>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9" name="Rectangle 8"/>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3"/>
              </a:rPr>
              <a:t>pandataraigovtcollege3@gmail.com</a:t>
            </a:r>
            <a:r>
              <a:rPr lang="en-US" b="1" dirty="0" smtClean="0"/>
              <a:t> </a:t>
            </a:r>
            <a:endParaRPr lang="en-US" dirty="0"/>
          </a:p>
        </p:txBody>
      </p:sp>
      <p:sp>
        <p:nvSpPr>
          <p:cNvPr id="10" name="Oval 6"/>
          <p:cNvSpPr/>
          <p:nvPr/>
        </p:nvSpPr>
        <p:spPr>
          <a:xfrm>
            <a:off x="228600" y="304800"/>
            <a:ext cx="6858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Oval 10"/>
          <p:cNvSpPr/>
          <p:nvPr/>
        </p:nvSpPr>
        <p:spPr>
          <a:xfrm>
            <a:off x="8763000" y="304800"/>
            <a:ext cx="7620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600200"/>
            <a:ext cx="5801588" cy="923330"/>
          </a:xfrm>
          <a:prstGeom prst="rect">
            <a:avLst/>
          </a:prstGeom>
          <a:noFill/>
        </p:spPr>
        <p:txBody>
          <a:bodyPr wrap="square" lIns="91440" tIns="45720" rIns="91440" bIns="45720">
            <a:spAutoFit/>
          </a:bodyPr>
          <a:lstStyle/>
          <a:p>
            <a:pPr algn="ctr"/>
            <a:r>
              <a:rPr lang="en-US" sz="5400" b="1" dirty="0" smtClean="0">
                <a:ln w="10160">
                  <a:solidFill>
                    <a:schemeClr val="accent1"/>
                  </a:solidFill>
                  <a:prstDash val="solid"/>
                </a:ln>
                <a:solidFill>
                  <a:srgbClr val="FF0000"/>
                </a:solidFill>
                <a:effectLst>
                  <a:outerShdw blurRad="38100" dist="32000" dir="5400000" algn="tl">
                    <a:srgbClr val="000000">
                      <a:alpha val="30000"/>
                    </a:srgbClr>
                  </a:outerShdw>
                </a:effectLst>
              </a:rPr>
              <a:t>Subject -Zoology</a:t>
            </a:r>
            <a:endParaRPr lang="en-US" sz="5400" b="1" dirty="0">
              <a:ln w="10160">
                <a:solidFill>
                  <a:schemeClr val="accent1"/>
                </a:solidFill>
                <a:prstDash val="solid"/>
              </a:ln>
              <a:solidFill>
                <a:srgbClr val="FF0000"/>
              </a:solidFill>
              <a:effectLst>
                <a:outerShdw blurRad="38100" dist="32000" dir="5400000" algn="tl">
                  <a:srgbClr val="000000">
                    <a:alpha val="30000"/>
                  </a:srgbClr>
                </a:outerShdw>
              </a:effectLst>
            </a:endParaRPr>
          </a:p>
        </p:txBody>
      </p:sp>
      <p:sp>
        <p:nvSpPr>
          <p:cNvPr id="3"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4" name="Rectangle 3"/>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5" name="Rectangle 4"/>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2"/>
              </a:rPr>
              <a:t>pandataraigovtcollege3@gmail.com</a:t>
            </a:r>
            <a:r>
              <a:rPr lang="en-US" b="1" dirty="0" smtClean="0"/>
              <a:t> </a:t>
            </a:r>
            <a:endParaRPr lang="en-US" dirty="0"/>
          </a:p>
        </p:txBody>
      </p:sp>
      <p:sp>
        <p:nvSpPr>
          <p:cNvPr id="6" name="Oval 6"/>
          <p:cNvSpPr/>
          <p:nvPr/>
        </p:nvSpPr>
        <p:spPr>
          <a:xfrm>
            <a:off x="228600" y="304800"/>
            <a:ext cx="685800" cy="838200"/>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Oval 6"/>
          <p:cNvSpPr/>
          <p:nvPr/>
        </p:nvSpPr>
        <p:spPr>
          <a:xfrm>
            <a:off x="8763000" y="304800"/>
            <a:ext cx="7620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ChangeArrowheads="1"/>
          </p:cNvSpPr>
          <p:nvPr/>
        </p:nvSpPr>
        <p:spPr bwMode="auto">
          <a:xfrm>
            <a:off x="304800" y="1295400"/>
            <a:ext cx="9601200" cy="55245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400" b="1" i="1" u="none" strike="noStrike" cap="none" normalizeH="0" baseline="0" dirty="0" smtClean="0">
                <a:ln>
                  <a:noFill/>
                </a:ln>
                <a:solidFill>
                  <a:srgbClr val="00B050"/>
                </a:solidFill>
                <a:effectLst/>
                <a:latin typeface="Calibri" pitchFamily="34" charset="0"/>
                <a:ea typeface="Calibri" pitchFamily="34" charset="0"/>
                <a:cs typeface="Mangal" pitchFamily="18" charset="0"/>
              </a:rPr>
              <a:t> PROGRAMM SPECIFIC OUTCOME</a:t>
            </a:r>
            <a:endParaRPr kumimoji="0" lang="en-US" sz="1050" b="1" i="1" u="none" strike="noStrike" cap="none" normalizeH="0" baseline="0" dirty="0" smtClean="0">
              <a:ln>
                <a:noFill/>
              </a:ln>
              <a:solidFill>
                <a:srgbClr val="00B05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B050"/>
                </a:solidFill>
                <a:effectLst/>
                <a:latin typeface="Calibri" pitchFamily="34" charset="0"/>
                <a:ea typeface="Calibri" pitchFamily="34" charset="0"/>
                <a:cs typeface="Mangal" pitchFamily="18" charset="0"/>
              </a:rPr>
              <a:t>B.SC</a:t>
            </a:r>
            <a:r>
              <a:rPr kumimoji="0" lang="en-US" sz="1400" b="1" i="0" u="sng" strike="noStrike" cap="none" normalizeH="0" baseline="0" dirty="0" smtClean="0">
                <a:ln>
                  <a:noFill/>
                </a:ln>
                <a:solidFill>
                  <a:srgbClr val="00B050"/>
                </a:solidFill>
                <a:effectLst/>
                <a:latin typeface="Calibri" pitchFamily="34" charset="0"/>
                <a:ea typeface="Calibri" pitchFamily="34" charset="0"/>
                <a:cs typeface="Mangal" pitchFamily="18" charset="0"/>
              </a:rPr>
              <a:t>.  -1         </a:t>
            </a:r>
            <a:endParaRPr kumimoji="0" lang="en-US" sz="1050" b="0" i="0" u="none" strike="noStrike" cap="none" normalizeH="0" baseline="0" dirty="0" smtClean="0">
              <a:ln>
                <a:noFill/>
              </a:ln>
              <a:solidFill>
                <a:srgbClr val="00B05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400" b="1" i="0" u="sng" strike="noStrike" cap="none" normalizeH="0" baseline="0" dirty="0" smtClean="0">
                <a:ln>
                  <a:noFill/>
                </a:ln>
                <a:solidFill>
                  <a:srgbClr val="FF0000"/>
                </a:solidFill>
                <a:effectLst/>
                <a:latin typeface="Calibri" pitchFamily="34" charset="0"/>
                <a:ea typeface="Calibri" pitchFamily="34" charset="0"/>
                <a:cs typeface="Mangal" pitchFamily="18" charset="0"/>
              </a:rPr>
              <a:t>First paper</a:t>
            </a:r>
            <a:endParaRPr kumimoji="0" lang="en-US" sz="105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CO1 – Understand the DNA&amp;RNA. Structure and </a:t>
            </a:r>
            <a:r>
              <a:rPr kumimoji="0" lang="en-US" sz="11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Inportence</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1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Cel</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l transformation and immunity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CO1- to  study  the cell transformation &amp; cancer and their  agent.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CO2- understand about immunity and their role transplant rejection.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600" b="1" i="0" u="sng" strike="noStrike" cap="none" normalizeH="0" baseline="0" dirty="0" smtClean="0">
                <a:ln>
                  <a:noFill/>
                </a:ln>
                <a:solidFill>
                  <a:srgbClr val="FF0000"/>
                </a:solidFill>
                <a:effectLst/>
                <a:latin typeface="Calibri" pitchFamily="34" charset="0"/>
                <a:ea typeface="Calibri" pitchFamily="34" charset="0"/>
                <a:cs typeface="Mangal" pitchFamily="18" charset="0"/>
              </a:rPr>
              <a:t>Second paper</a:t>
            </a:r>
            <a:endParaRPr kumimoji="0" lang="en-US" sz="105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smtClean="0">
                <a:ln>
                  <a:noFill/>
                </a:ln>
                <a:solidFill>
                  <a:schemeClr val="tx1"/>
                </a:solidFill>
                <a:effectLst/>
                <a:latin typeface="Calibri" pitchFamily="34" charset="0"/>
                <a:ea typeface="Calibri" pitchFamily="34" charset="0"/>
                <a:cs typeface="Mangal" pitchFamily="18" charset="0"/>
              </a:rPr>
              <a:t>HEMICHORDATA  AND PROTOCHORDATA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CO1- To study the evolutionary importance of </a:t>
            </a:r>
            <a:r>
              <a:rPr kumimoji="0" lang="en-US" sz="11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hemochordata</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&amp; </a:t>
            </a:r>
            <a:r>
              <a:rPr kumimoji="0" lang="en-US" sz="11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protochordata</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CO2- understand the character, histology and </a:t>
            </a:r>
            <a:r>
              <a:rPr kumimoji="0" lang="en-US" sz="11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affinies</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of hemi &amp; </a:t>
            </a:r>
            <a:r>
              <a:rPr kumimoji="0" lang="en-US" sz="11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protochordata</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FISH, AMPHIBIA, &amp; REPTILES HISTOLOGY AND PARANTAL CARE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CO1- understand the method of parental care in fishes and amphibian.</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sng" strike="noStrike" cap="none" normalizeH="0" baseline="0" dirty="0" smtClean="0">
                <a:ln>
                  <a:noFill/>
                </a:ln>
                <a:solidFill>
                  <a:srgbClr val="00B050"/>
                </a:solidFill>
                <a:effectLst/>
                <a:latin typeface="Calibri" pitchFamily="34" charset="0"/>
                <a:ea typeface="Calibri" pitchFamily="34" charset="0"/>
                <a:cs typeface="Mangal" pitchFamily="18" charset="0"/>
              </a:rPr>
              <a:t> </a:t>
            </a:r>
            <a:r>
              <a:rPr kumimoji="0" lang="en-US" sz="1400" b="1" i="0" u="sng" strike="noStrike" cap="none" normalizeH="0" baseline="0" dirty="0" smtClean="0">
                <a:ln>
                  <a:noFill/>
                </a:ln>
                <a:solidFill>
                  <a:srgbClr val="00B050"/>
                </a:solidFill>
                <a:effectLst/>
                <a:latin typeface="Calibri" pitchFamily="34" charset="0"/>
                <a:ea typeface="Calibri" pitchFamily="34" charset="0"/>
                <a:cs typeface="Mangal" pitchFamily="18" charset="0"/>
              </a:rPr>
              <a:t>B.sc. 2</a:t>
            </a:r>
            <a:endParaRPr kumimoji="0" lang="en-US" sz="1050" b="0" i="0" u="none" strike="noStrike" cap="none" normalizeH="0" baseline="0" dirty="0" smtClean="0">
              <a:ln>
                <a:noFill/>
              </a:ln>
              <a:solidFill>
                <a:srgbClr val="00B05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400" b="1" i="0" u="sng" strike="noStrike" cap="none" normalizeH="0" baseline="0" dirty="0" smtClean="0">
                <a:ln>
                  <a:noFill/>
                </a:ln>
                <a:solidFill>
                  <a:srgbClr val="FF0000"/>
                </a:solidFill>
                <a:effectLst/>
                <a:latin typeface="Calibri" pitchFamily="34" charset="0"/>
                <a:ea typeface="Calibri" pitchFamily="34" charset="0"/>
                <a:cs typeface="Mangal" pitchFamily="18" charset="0"/>
              </a:rPr>
              <a:t>First   Paper </a:t>
            </a:r>
            <a:endParaRPr kumimoji="0" lang="en-US" sz="105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Prigram</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specific outcome-</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PSO1- Understand the blood coagulation system and their type’s through practical.</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PSO2 -to  study the hormones </a:t>
            </a:r>
            <a:r>
              <a:rPr kumimoji="0" lang="en-US" sz="11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recepotor</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Hormones gland and  their disorder.</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PSO3 -to study and understand the evolutionary biology.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PSO4- Understand the method of apiculture, </a:t>
            </a:r>
            <a:r>
              <a:rPr kumimoji="0" lang="en-US" sz="11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pisiculture</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Sericulture. Etc.</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600" b="1" i="0" u="sng" strike="noStrike" cap="none" normalizeH="0" baseline="0" dirty="0" smtClean="0">
                <a:ln>
                  <a:noFill/>
                </a:ln>
                <a:solidFill>
                  <a:srgbClr val="FF0000"/>
                </a:solidFill>
                <a:effectLst/>
                <a:latin typeface="Calibri" pitchFamily="34" charset="0"/>
                <a:ea typeface="Calibri" pitchFamily="34" charset="0"/>
                <a:cs typeface="Mangal" pitchFamily="18" charset="0"/>
              </a:rPr>
              <a:t>Second </a:t>
            </a:r>
            <a:r>
              <a:rPr kumimoji="0" lang="en-US" sz="1600" b="1" i="0" u="sng" strike="noStrike" cap="none" normalizeH="0" baseline="0" dirty="0" smtClean="0">
                <a:ln>
                  <a:noFill/>
                </a:ln>
                <a:solidFill>
                  <a:srgbClr val="FF0000"/>
                </a:solidFill>
                <a:effectLst/>
                <a:latin typeface="Calibri" pitchFamily="34" charset="0"/>
                <a:ea typeface="Calibri" pitchFamily="34" charset="0"/>
                <a:cs typeface="Mangal" pitchFamily="18" charset="0"/>
              </a:rPr>
              <a:t>paper</a:t>
            </a:r>
            <a:endParaRPr kumimoji="0" lang="en-US" sz="105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CO1- to study the general character, action and disorder of hormones.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CO2- understand the role of hormones and their disorder.</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B050"/>
                </a:solidFill>
                <a:effectLst/>
                <a:latin typeface="Calibri" pitchFamily="34" charset="0"/>
                <a:ea typeface="Calibri" pitchFamily="34" charset="0"/>
                <a:cs typeface="Mangal" pitchFamily="18" charset="0"/>
              </a:rPr>
              <a:t>B.Sc. 3</a:t>
            </a:r>
            <a:endParaRPr kumimoji="0" lang="en-US" sz="1050" b="0" i="0" u="none" strike="noStrike" cap="none" normalizeH="0" baseline="0" dirty="0" smtClean="0">
              <a:ln>
                <a:noFill/>
              </a:ln>
              <a:solidFill>
                <a:srgbClr val="00B05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PROGRAM SPECIFIC OUTCOME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PS01- To  study and understand the aims &amp; scope of ecology.</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PSO2- Solve the problems and also think methodology and draw a logical conclusion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PSO3- to study the general &amp; applied microbiology and their role.</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PSO4- understand about </a:t>
            </a:r>
            <a:r>
              <a:rPr kumimoji="0" lang="en-US" sz="11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pathologenic</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micro organism their symptoms and treatment</a:t>
            </a:r>
            <a:r>
              <a:rPr kumimoji="0" lang="en-US" sz="12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WordArt 1"/>
          <p:cNvSpPr>
            <a:spLocks noChangeArrowheads="1" noChangeShapeType="1" noTextEdit="1"/>
          </p:cNvSpPr>
          <p:nvPr/>
        </p:nvSpPr>
        <p:spPr bwMode="auto">
          <a:xfrm>
            <a:off x="914400" y="304800"/>
            <a:ext cx="7772400" cy="457201"/>
          </a:xfrm>
          <a:prstGeom prst="rect">
            <a:avLst/>
          </a:prstGeom>
        </p:spPr>
        <p:txBody>
          <a:bodyPr wrap="none" fromWordArt="1">
            <a:prstTxWarp prst="textPlain">
              <a:avLst>
                <a:gd name="adj" fmla="val 49974"/>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5" name="Rectangle 4"/>
          <p:cNvSpPr/>
          <p:nvPr/>
        </p:nvSpPr>
        <p:spPr>
          <a:xfrm>
            <a:off x="381000" y="8382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6" name="Rectangle 5"/>
          <p:cNvSpPr/>
          <p:nvPr/>
        </p:nvSpPr>
        <p:spPr>
          <a:xfrm>
            <a:off x="4648200" y="8382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2"/>
              </a:rPr>
              <a:t>pandataraigovtcollege3@gmail.com</a:t>
            </a:r>
            <a:r>
              <a:rPr lang="en-US" b="1" dirty="0" smtClean="0"/>
              <a:t> </a:t>
            </a:r>
            <a:endParaRPr lang="en-US" dirty="0"/>
          </a:p>
        </p:txBody>
      </p:sp>
      <p:sp>
        <p:nvSpPr>
          <p:cNvPr id="7" name="Oval 6"/>
          <p:cNvSpPr/>
          <p:nvPr/>
        </p:nvSpPr>
        <p:spPr>
          <a:xfrm>
            <a:off x="228600" y="152400"/>
            <a:ext cx="685800" cy="710527"/>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Oval 7"/>
          <p:cNvSpPr/>
          <p:nvPr/>
        </p:nvSpPr>
        <p:spPr>
          <a:xfrm>
            <a:off x="8763000" y="152400"/>
            <a:ext cx="762000" cy="710527"/>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7"/>
          <p:cNvSpPr>
            <a:spLocks noChangeArrowheads="1"/>
          </p:cNvSpPr>
          <p:nvPr/>
        </p:nvSpPr>
        <p:spPr bwMode="auto">
          <a:xfrm>
            <a:off x="3124200" y="1981200"/>
            <a:ext cx="4038600" cy="457200"/>
          </a:xfrm>
          <a:prstGeom prst="rect">
            <a:avLst/>
          </a:prstGeom>
          <a:gradFill rotWithShape="0">
            <a:gsLst>
              <a:gs pos="0">
                <a:srgbClr val="9F9F9F"/>
              </a:gs>
              <a:gs pos="50000">
                <a:srgbClr val="5F5F5F"/>
              </a:gs>
              <a:gs pos="100000">
                <a:srgbClr val="9F9F9F"/>
              </a:gs>
            </a:gsLst>
            <a:lin ang="5400000" scaled="1"/>
          </a:gradFill>
          <a:ln w="12700">
            <a:solidFill>
              <a:srgbClr val="5F5F5F"/>
            </a:solidFill>
            <a:miter lim="800000"/>
            <a:headEnd/>
            <a:tailEnd/>
          </a:ln>
          <a:effectLst>
            <a:outerShdw dist="28398" dir="3806097" algn="ctr" rotWithShape="0">
              <a:srgbClr val="2F2F2F"/>
            </a:outerShdw>
          </a:effectLst>
        </p:spPr>
        <p:txBody>
          <a:bodyPr vert="horz" wrap="square" lIns="91440" tIns="45720" rIns="91440" bIns="45720" numCol="1" anchor="t" anchorCtr="0" compatLnSpc="1">
            <a:prstTxWarp prst="textNoShape">
              <a:avLst/>
            </a:prstTxWarp>
          </a:bodyPr>
          <a:lstStyle/>
          <a:p>
            <a:r>
              <a:rPr lang="en-US" b="1" dirty="0" smtClean="0">
                <a:solidFill>
                  <a:srgbClr val="FF0000"/>
                </a:solidFill>
              </a:rPr>
              <a:t>         Subject </a:t>
            </a:r>
            <a:r>
              <a:rPr lang="en-US" b="1" dirty="0" smtClean="0">
                <a:solidFill>
                  <a:srgbClr val="FF0000"/>
                </a:solidFill>
              </a:rPr>
              <a:t>- Career Guidance</a:t>
            </a:r>
            <a:endParaRPr lang="en-US" dirty="0">
              <a:solidFill>
                <a:srgbClr val="FF0000"/>
              </a:solidFill>
            </a:endParaRPr>
          </a:p>
        </p:txBody>
      </p:sp>
      <p:sp>
        <p:nvSpPr>
          <p:cNvPr id="52227" name="Text Box 3"/>
          <p:cNvSpPr txBox="1">
            <a:spLocks noChangeArrowheads="1"/>
          </p:cNvSpPr>
          <p:nvPr/>
        </p:nvSpPr>
        <p:spPr bwMode="auto">
          <a:xfrm>
            <a:off x="304800" y="4038600"/>
            <a:ext cx="1895475" cy="838200"/>
          </a:xfrm>
          <a:prstGeom prst="rect">
            <a:avLst/>
          </a:prstGeom>
          <a:gradFill rotWithShape="0">
            <a:gsLst>
              <a:gs pos="0">
                <a:srgbClr val="C0C0C0"/>
              </a:gs>
              <a:gs pos="50000">
                <a:srgbClr val="EAEAEA"/>
              </a:gs>
              <a:gs pos="100000">
                <a:srgbClr val="C0C0C0"/>
              </a:gs>
            </a:gsLst>
            <a:lin ang="18900000" scaled="1"/>
          </a:gradFill>
          <a:ln w="12700">
            <a:solidFill>
              <a:srgbClr val="C0C0C0"/>
            </a:solidFill>
            <a:miter lim="800000"/>
            <a:headEnd/>
            <a:tailEnd/>
          </a:ln>
          <a:effectLst>
            <a:outerShdw dist="28398" dir="3806097" algn="ctr" rotWithShape="0">
              <a:srgbClr val="4A4A4A">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Chairperson</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Dr. </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Avinash</a:t>
            </a: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Kumar </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Lall</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Principal</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Atal</a:t>
            </a: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Bihari</a:t>
            </a: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Vajpayee Govt. College </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pandatarai</a:t>
            </a: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Dist.-</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Kabirdham</a:t>
            </a: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(C.G.)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5" descr="WhatsApp Image 2021-01-23 at 4.06.38 PM.jpeg"/>
          <p:cNvPicPr/>
          <p:nvPr/>
        </p:nvPicPr>
        <p:blipFill>
          <a:blip r:embed="rId2" cstate="print"/>
          <a:stretch>
            <a:fillRect/>
          </a:stretch>
        </p:blipFill>
        <p:spPr>
          <a:xfrm>
            <a:off x="609600" y="2743200"/>
            <a:ext cx="1352550" cy="11563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233" name="Picture 5" descr="WhatsApp Image 2021-04-03 at 2.24.42 PM.jpeg"/>
          <p:cNvPicPr>
            <a:picLocks noChangeAspect="1" noChangeArrowheads="1"/>
          </p:cNvPicPr>
          <p:nvPr/>
        </p:nvPicPr>
        <p:blipFill>
          <a:blip r:embed="rId3"/>
          <a:srcRect/>
          <a:stretch>
            <a:fillRect/>
          </a:stretch>
        </p:blipFill>
        <p:spPr bwMode="auto">
          <a:xfrm>
            <a:off x="2971800" y="2667000"/>
            <a:ext cx="990600" cy="1196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228" name="Text Box 4"/>
          <p:cNvSpPr txBox="1">
            <a:spLocks noChangeArrowheads="1"/>
          </p:cNvSpPr>
          <p:nvPr/>
        </p:nvSpPr>
        <p:spPr bwMode="auto">
          <a:xfrm>
            <a:off x="2362200" y="4038600"/>
            <a:ext cx="2266950" cy="838200"/>
          </a:xfrm>
          <a:prstGeom prst="rect">
            <a:avLst/>
          </a:prstGeom>
          <a:gradFill rotWithShape="0">
            <a:gsLst>
              <a:gs pos="0">
                <a:srgbClr val="C0C0C0"/>
              </a:gs>
              <a:gs pos="50000">
                <a:srgbClr val="EAEAEA"/>
              </a:gs>
              <a:gs pos="100000">
                <a:srgbClr val="C0C0C0"/>
              </a:gs>
            </a:gsLst>
            <a:lin ang="18900000" scaled="1"/>
          </a:gradFill>
          <a:ln w="12700">
            <a:solidFill>
              <a:srgbClr val="C0C0C0"/>
            </a:solidFill>
            <a:miter lim="800000"/>
            <a:headEnd/>
            <a:tailEnd/>
          </a:ln>
          <a:effectLst>
            <a:outerShdw dist="28398" dir="3806097" algn="ctr" rotWithShape="0">
              <a:srgbClr val="4A4A4A">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Speaker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Shri</a:t>
            </a: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D.P. </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Kori</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H.O.D. &amp; Assts. Prof. Zoology Department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Govt. </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Naveen</a:t>
            </a: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College </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Vishrampur</a:t>
            </a: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Dist.-</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Surajpur</a:t>
            </a: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(C.G.)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2230" name="Picture 6" descr="WhatsApp Image 2021-04-03 at 12.59.21 PM.jpeg"/>
          <p:cNvPicPr>
            <a:picLocks noChangeAspect="1" noChangeArrowheads="1"/>
          </p:cNvPicPr>
          <p:nvPr/>
        </p:nvPicPr>
        <p:blipFill>
          <a:blip r:embed="rId4"/>
          <a:srcRect l="8791" t="5121" r="20879" b="40228"/>
          <a:stretch>
            <a:fillRect/>
          </a:stretch>
        </p:blipFill>
        <p:spPr bwMode="auto">
          <a:xfrm>
            <a:off x="5181600" y="2590800"/>
            <a:ext cx="1123950" cy="1247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225" name="Text Box 1"/>
          <p:cNvSpPr txBox="1">
            <a:spLocks noChangeArrowheads="1"/>
          </p:cNvSpPr>
          <p:nvPr/>
        </p:nvSpPr>
        <p:spPr bwMode="auto">
          <a:xfrm>
            <a:off x="4724400" y="4038600"/>
            <a:ext cx="1893888" cy="838200"/>
          </a:xfrm>
          <a:prstGeom prst="rect">
            <a:avLst/>
          </a:prstGeom>
          <a:gradFill rotWithShape="0">
            <a:gsLst>
              <a:gs pos="0">
                <a:srgbClr val="C0C0C0"/>
              </a:gs>
              <a:gs pos="50000">
                <a:srgbClr val="EAEAEA"/>
              </a:gs>
              <a:gs pos="100000">
                <a:srgbClr val="C0C0C0"/>
              </a:gs>
            </a:gsLst>
            <a:lin ang="18900000" scaled="1"/>
          </a:gradFill>
          <a:ln w="12700">
            <a:solidFill>
              <a:srgbClr val="C0C0C0"/>
            </a:solidFill>
            <a:miter lim="800000"/>
            <a:headEnd/>
            <a:tailEnd/>
          </a:ln>
          <a:effectLst>
            <a:outerShdw dist="28398" dir="3806097" algn="ctr" rotWithShape="0">
              <a:srgbClr val="4A4A4A">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Convenor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Dr. M.K. </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Tyagi</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Assts. Prof. Chemistry</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A.B.V. G.C.P. Dist.-</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Kabirdham</a:t>
            </a: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(C.G.)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2234" name="Picture 9" descr="WhatsApp Image 2021-04-03 at 2.29.49 PM.jpeg"/>
          <p:cNvPicPr>
            <a:picLocks noChangeAspect="1" noChangeArrowheads="1"/>
          </p:cNvPicPr>
          <p:nvPr/>
        </p:nvPicPr>
        <p:blipFill>
          <a:blip r:embed="rId5"/>
          <a:srcRect l="29395" t="3333" r="26517"/>
          <a:stretch>
            <a:fillRect/>
          </a:stretch>
        </p:blipFill>
        <p:spPr bwMode="auto">
          <a:xfrm>
            <a:off x="7315200" y="2667000"/>
            <a:ext cx="1057275" cy="1266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226" name="Text Box 2"/>
          <p:cNvSpPr txBox="1">
            <a:spLocks noChangeArrowheads="1"/>
          </p:cNvSpPr>
          <p:nvPr/>
        </p:nvSpPr>
        <p:spPr bwMode="auto">
          <a:xfrm>
            <a:off x="6858000" y="4038600"/>
            <a:ext cx="1893888" cy="838200"/>
          </a:xfrm>
          <a:prstGeom prst="rect">
            <a:avLst/>
          </a:prstGeom>
          <a:gradFill rotWithShape="0">
            <a:gsLst>
              <a:gs pos="0">
                <a:srgbClr val="C0C0C0"/>
              </a:gs>
              <a:gs pos="50000">
                <a:srgbClr val="EAEAEA"/>
              </a:gs>
              <a:gs pos="100000">
                <a:srgbClr val="C0C0C0"/>
              </a:gs>
            </a:gsLst>
            <a:lin ang="18900000" scaled="1"/>
          </a:gradFill>
          <a:ln w="12700">
            <a:solidFill>
              <a:srgbClr val="C0C0C0"/>
            </a:solidFill>
            <a:miter lim="800000"/>
            <a:headEnd/>
            <a:tailEnd/>
          </a:ln>
          <a:effectLst>
            <a:outerShdw dist="28398" dir="3806097" algn="ctr" rotWithShape="0">
              <a:srgbClr val="4A4A4A">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Co-</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Convenor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Shri</a:t>
            </a: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Lav</a:t>
            </a: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Kumar </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Verma</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Lecturer Zoology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A.B.V. G.C.P. Dist.-</a:t>
            </a:r>
            <a:r>
              <a:rPr kumimoji="0" lang="en-US" sz="900" b="1" i="0" u="none" strike="noStrike" cap="none" normalizeH="0" baseline="0" dirty="0" err="1" smtClean="0">
                <a:ln>
                  <a:noFill/>
                </a:ln>
                <a:solidFill>
                  <a:srgbClr val="7030A0"/>
                </a:solidFill>
                <a:effectLst/>
                <a:latin typeface="Calibri" pitchFamily="34" charset="0"/>
                <a:ea typeface="Calibri" pitchFamily="34" charset="0"/>
                <a:cs typeface="Mangal" pitchFamily="18" charset="0"/>
              </a:rPr>
              <a:t>Kabirdham</a:t>
            </a:r>
            <a:r>
              <a:rPr kumimoji="0" lang="en-US" sz="9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 (C.G.)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2237" name="Rectangle 13"/>
          <p:cNvSpPr>
            <a:spLocks noChangeArrowheads="1"/>
          </p:cNvSpPr>
          <p:nvPr/>
        </p:nvSpPr>
        <p:spPr bwMode="auto">
          <a:xfrm>
            <a:off x="0" y="914400"/>
            <a:ext cx="9906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240" name="Rectangle 16"/>
          <p:cNvSpPr>
            <a:spLocks noChangeArrowheads="1"/>
          </p:cNvSpPr>
          <p:nvPr/>
        </p:nvSpPr>
        <p:spPr bwMode="auto">
          <a:xfrm>
            <a:off x="0" y="1371600"/>
            <a:ext cx="9906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2243" name="Rectangle 19"/>
          <p:cNvSpPr>
            <a:spLocks noChangeArrowheads="1"/>
          </p:cNvSpPr>
          <p:nvPr/>
        </p:nvSpPr>
        <p:spPr bwMode="auto">
          <a:xfrm>
            <a:off x="457200" y="5029200"/>
            <a:ext cx="6781800"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0000"/>
                </a:solidFill>
                <a:effectLst/>
                <a:latin typeface="Calibri" pitchFamily="34" charset="0"/>
                <a:ea typeface="Calibri" pitchFamily="34" charset="0"/>
                <a:cs typeface="Mangal" pitchFamily="18" charset="0"/>
              </a:rPr>
              <a:t>Join Zoom Meeting</a:t>
            </a:r>
            <a:endParaRPr kumimoji="0" lang="en-US" sz="9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hlinkClick r:id="rId6"/>
              </a:rPr>
              <a:t>https://us02web.zoom.us/j/87321335888?pwd=aHZlOWNCd2JKQmpQeVIxd0VYS2FJdz09</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B0F0"/>
                </a:solidFill>
                <a:effectLst/>
                <a:latin typeface="Calibri" pitchFamily="34" charset="0"/>
                <a:ea typeface="Calibri" pitchFamily="34" charset="0"/>
                <a:cs typeface="Mangal" pitchFamily="18" charset="0"/>
              </a:rPr>
              <a:t>Meeting ID: 873 2133 5888</a:t>
            </a:r>
            <a:endParaRPr kumimoji="0" lang="en-US" sz="9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B0F0"/>
                </a:solidFill>
                <a:effectLst/>
                <a:latin typeface="Calibri" pitchFamily="34" charset="0"/>
                <a:ea typeface="Calibri" pitchFamily="34" charset="0"/>
                <a:cs typeface="Mangal" pitchFamily="18" charset="0"/>
              </a:rPr>
              <a:t>Passcode</a:t>
            </a:r>
            <a:r>
              <a:rPr kumimoji="0" lang="en-US" sz="1400" b="0" i="0" u="none" strike="noStrike" cap="none" normalizeH="0" baseline="0" dirty="0" smtClean="0">
                <a:ln>
                  <a:noFill/>
                </a:ln>
                <a:solidFill>
                  <a:srgbClr val="00B0F0"/>
                </a:solidFill>
                <a:effectLst/>
                <a:latin typeface="Calibri" pitchFamily="34" charset="0"/>
                <a:ea typeface="Calibri" pitchFamily="34" charset="0"/>
                <a:cs typeface="Mangal" pitchFamily="18" charset="0"/>
              </a:rPr>
              <a:t>: 168733</a:t>
            </a:r>
            <a:endParaRPr kumimoji="0" lang="en-US" sz="9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B0F0"/>
                </a:solidFill>
                <a:effectLst/>
                <a:latin typeface="Calibri" pitchFamily="34" charset="0"/>
                <a:ea typeface="Calibri" pitchFamily="34" charset="0"/>
                <a:cs typeface="Mangal" pitchFamily="18" charset="0"/>
              </a:rPr>
              <a:t>Topic: Career Guidance</a:t>
            </a:r>
            <a:endParaRPr kumimoji="0" lang="en-US" sz="9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B0F0"/>
                </a:solidFill>
                <a:effectLst/>
                <a:latin typeface="Calibri" pitchFamily="34" charset="0"/>
                <a:ea typeface="Calibri" pitchFamily="34" charset="0"/>
                <a:cs typeface="Mangal" pitchFamily="18" charset="0"/>
              </a:rPr>
              <a:t>Time: Apr 6, 2021 11:30 AM India</a:t>
            </a:r>
            <a:endParaRPr kumimoji="0" lang="en-US" sz="9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B0F0"/>
                </a:solidFill>
                <a:effectLst/>
                <a:latin typeface="Calibri" pitchFamily="34" charset="0"/>
                <a:ea typeface="Calibri" pitchFamily="34" charset="0"/>
                <a:cs typeface="Mangal" pitchFamily="18" charset="0"/>
              </a:rPr>
              <a:t>Google Form Link :- https://forms.gle/MYyoiWEdNHTnnFCu5</a:t>
            </a:r>
            <a:endParaRPr kumimoji="0" lang="en-US" sz="1800" b="0" i="0" u="none" strike="noStrike" cap="none" normalizeH="0" baseline="0" dirty="0" smtClean="0">
              <a:ln>
                <a:noFill/>
              </a:ln>
              <a:solidFill>
                <a:srgbClr val="00B0F0"/>
              </a:solidFill>
              <a:effectLst/>
              <a:latin typeface="Arial" pitchFamily="34" charset="0"/>
              <a:cs typeface="Arial" pitchFamily="34" charset="0"/>
            </a:endParaRPr>
          </a:p>
        </p:txBody>
      </p:sp>
      <p:sp>
        <p:nvSpPr>
          <p:cNvPr id="18" name="Rectangle 17"/>
          <p:cNvSpPr/>
          <p:nvPr/>
        </p:nvSpPr>
        <p:spPr>
          <a:xfrm>
            <a:off x="1676400" y="1600200"/>
            <a:ext cx="5943600" cy="369332"/>
          </a:xfrm>
          <a:prstGeom prst="rect">
            <a:avLst/>
          </a:prstGeom>
        </p:spPr>
        <p:txBody>
          <a:bodyPr wrap="square">
            <a:spAutoFit/>
          </a:bodyPr>
          <a:lstStyle/>
          <a:p>
            <a:r>
              <a:rPr lang="en-US" b="1" dirty="0" smtClean="0">
                <a:solidFill>
                  <a:srgbClr val="00B050"/>
                </a:solidFill>
              </a:rPr>
              <a:t>               Organizing </a:t>
            </a:r>
            <a:r>
              <a:rPr lang="en-US" b="1" dirty="0" smtClean="0">
                <a:solidFill>
                  <a:srgbClr val="00B050"/>
                </a:solidFill>
              </a:rPr>
              <a:t>a One Day Webinar on Date </a:t>
            </a:r>
            <a:r>
              <a:rPr lang="en-US" b="1" dirty="0" smtClean="0">
                <a:solidFill>
                  <a:srgbClr val="00B050"/>
                </a:solidFill>
              </a:rPr>
              <a:t>06/04/2021 </a:t>
            </a:r>
            <a:endParaRPr lang="en-US" dirty="0">
              <a:solidFill>
                <a:srgbClr val="00B050"/>
              </a:solidFill>
            </a:endParaRPr>
          </a:p>
        </p:txBody>
      </p:sp>
      <p:sp>
        <p:nvSpPr>
          <p:cNvPr id="20" name="WordArt 1"/>
          <p:cNvSpPr>
            <a:spLocks noChangeArrowheads="1" noChangeShapeType="1" noTextEdit="1"/>
          </p:cNvSpPr>
          <p:nvPr/>
        </p:nvSpPr>
        <p:spPr bwMode="auto">
          <a:xfrm>
            <a:off x="914400" y="533400"/>
            <a:ext cx="7772400" cy="5667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21" name="Rectangle 20"/>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22" name="Rectangle 21"/>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7"/>
              </a:rPr>
              <a:t>pandataraigovtcollege3@gmail.com</a:t>
            </a:r>
            <a:r>
              <a:rPr lang="en-US" b="1" dirty="0" smtClean="0"/>
              <a:t> </a:t>
            </a:r>
            <a:endParaRPr lang="en-US" dirty="0"/>
          </a:p>
        </p:txBody>
      </p:sp>
      <p:sp>
        <p:nvSpPr>
          <p:cNvPr id="23" name="Oval 6"/>
          <p:cNvSpPr/>
          <p:nvPr/>
        </p:nvSpPr>
        <p:spPr>
          <a:xfrm>
            <a:off x="228600" y="304800"/>
            <a:ext cx="685800" cy="838200"/>
          </a:xfrm>
          <a:prstGeom prst="ellipse">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 name="Oval 23"/>
          <p:cNvSpPr/>
          <p:nvPr/>
        </p:nvSpPr>
        <p:spPr>
          <a:xfrm>
            <a:off x="8763000" y="304800"/>
            <a:ext cx="762000" cy="838200"/>
          </a:xfrm>
          <a:prstGeom prst="ellipse">
            <a:avLst/>
          </a:prstGeom>
          <a:blipFill>
            <a:blip r:embed="rId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E:\IQAC\Career Guidance Zoology Dep. Webi. Mit.jpg"/>
          <p:cNvPicPr>
            <a:picLocks noChangeAspect="1" noChangeArrowheads="1"/>
          </p:cNvPicPr>
          <p:nvPr/>
        </p:nvPicPr>
        <p:blipFill>
          <a:blip r:embed="rId2" cstate="print"/>
          <a:srcRect/>
          <a:stretch>
            <a:fillRect/>
          </a:stretch>
        </p:blipFill>
        <p:spPr bwMode="auto">
          <a:xfrm>
            <a:off x="0" y="2743200"/>
            <a:ext cx="4800600" cy="3962400"/>
          </a:xfrm>
          <a:prstGeom prst="rect">
            <a:avLst/>
          </a:prstGeom>
          <a:ln w="88900" cap="sq" cmpd="thickThin">
            <a:solidFill>
              <a:srgbClr val="000000"/>
            </a:solidFill>
            <a:prstDash val="solid"/>
            <a:miter lim="800000"/>
          </a:ln>
          <a:effectLst>
            <a:innerShdw blurRad="76200">
              <a:srgbClr val="000000"/>
            </a:innerShdw>
          </a:effectLst>
        </p:spPr>
      </p:pic>
      <p:pic>
        <p:nvPicPr>
          <p:cNvPr id="2069" name="Picture 21" descr="E:\IQAC\Career Guidance Zoology Dep. Webi. Mit. 01.jpg"/>
          <p:cNvPicPr>
            <a:picLocks noChangeAspect="1" noChangeArrowheads="1"/>
          </p:cNvPicPr>
          <p:nvPr/>
        </p:nvPicPr>
        <p:blipFill>
          <a:blip r:embed="rId3"/>
          <a:srcRect/>
          <a:stretch>
            <a:fillRect/>
          </a:stretch>
        </p:blipFill>
        <p:spPr bwMode="auto">
          <a:xfrm>
            <a:off x="4876800" y="2743200"/>
            <a:ext cx="4724400" cy="3962400"/>
          </a:xfrm>
          <a:prstGeom prst="rect">
            <a:avLst/>
          </a:prstGeom>
          <a:ln w="88900" cap="sq" cmpd="thickThin">
            <a:solidFill>
              <a:srgbClr val="000000"/>
            </a:solidFill>
            <a:prstDash val="solid"/>
            <a:miter lim="800000"/>
          </a:ln>
          <a:effectLst>
            <a:innerShdw blurRad="76200">
              <a:srgbClr val="000000"/>
            </a:innerShdw>
          </a:effectLst>
        </p:spPr>
      </p:pic>
      <p:sp>
        <p:nvSpPr>
          <p:cNvPr id="21" name="Rectangle 20"/>
          <p:cNvSpPr/>
          <p:nvPr/>
        </p:nvSpPr>
        <p:spPr>
          <a:xfrm>
            <a:off x="381000" y="1524000"/>
            <a:ext cx="9525000" cy="646331"/>
          </a:xfrm>
          <a:prstGeom prst="rect">
            <a:avLst/>
          </a:prstGeom>
        </p:spPr>
        <p:txBody>
          <a:bodyPr wrap="square">
            <a:spAutoFit/>
          </a:bodyPr>
          <a:lstStyle/>
          <a:p>
            <a:r>
              <a:rPr lang="en-US" b="1" dirty="0" smtClean="0">
                <a:solidFill>
                  <a:srgbClr val="FF0000"/>
                </a:solidFill>
              </a:rPr>
              <a:t>                           </a:t>
            </a:r>
            <a:r>
              <a:rPr lang="en-US" b="1" dirty="0" smtClean="0">
                <a:solidFill>
                  <a:srgbClr val="FF0000"/>
                </a:solidFill>
              </a:rPr>
              <a:t>        </a:t>
            </a:r>
            <a:r>
              <a:rPr lang="en-US" b="1" dirty="0" smtClean="0">
                <a:solidFill>
                  <a:srgbClr val="FF0000"/>
                </a:solidFill>
              </a:rPr>
              <a:t>Organizing a One Day Webinar on Date 06/04/2021</a:t>
            </a:r>
            <a:br>
              <a:rPr lang="en-US" b="1" dirty="0" smtClean="0">
                <a:solidFill>
                  <a:srgbClr val="FF0000"/>
                </a:solidFill>
              </a:rPr>
            </a:br>
            <a:r>
              <a:rPr lang="en-US" b="1" dirty="0" smtClean="0">
                <a:solidFill>
                  <a:srgbClr val="FF0000"/>
                </a:solidFill>
              </a:rPr>
              <a:t>                                            </a:t>
            </a:r>
            <a:r>
              <a:rPr lang="en-US" b="1" dirty="0" smtClean="0">
                <a:solidFill>
                  <a:srgbClr val="FF0000"/>
                </a:solidFill>
              </a:rPr>
              <a:t>                  </a:t>
            </a:r>
            <a:r>
              <a:rPr lang="en-US" b="1" dirty="0" smtClean="0">
                <a:solidFill>
                  <a:srgbClr val="FF0000"/>
                </a:solidFill>
              </a:rPr>
              <a:t>Subject - Career Guidance</a:t>
            </a:r>
            <a:endParaRPr lang="en-US" dirty="0">
              <a:solidFill>
                <a:srgbClr val="FF0000"/>
              </a:solidFill>
            </a:endParaRPr>
          </a:p>
        </p:txBody>
      </p:sp>
      <p:sp>
        <p:nvSpPr>
          <p:cNvPr id="5" name="Rectangle 4"/>
          <p:cNvSpPr/>
          <p:nvPr/>
        </p:nvSpPr>
        <p:spPr>
          <a:xfrm>
            <a:off x="2981947" y="2209800"/>
            <a:ext cx="3942105" cy="369332"/>
          </a:xfrm>
          <a:prstGeom prst="rect">
            <a:avLst/>
          </a:prstGeom>
          <a:solidFill>
            <a:srgbClr val="FF0000"/>
          </a:solidFill>
          <a:ln>
            <a:solidFill>
              <a:schemeClr val="accent1"/>
            </a:solidFill>
          </a:ln>
        </p:spPr>
        <p:txBody>
          <a:bodyPr wrap="square">
            <a:spAutoFit/>
          </a:bodyPr>
          <a:lstStyle/>
          <a:p>
            <a:r>
              <a:rPr lang="en-US" dirty="0" smtClean="0">
                <a:solidFill>
                  <a:srgbClr val="00B0F0"/>
                </a:solidFill>
              </a:rPr>
              <a:t>https://abvgcp.ac.in/science/zoology/</a:t>
            </a:r>
            <a:endParaRPr lang="en-US" dirty="0">
              <a:solidFill>
                <a:srgbClr val="00B0F0"/>
              </a:solidFill>
            </a:endParaRPr>
          </a:p>
        </p:txBody>
      </p:sp>
      <p:sp>
        <p:nvSpPr>
          <p:cNvPr id="6"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7" name="Rectangle 6"/>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8" name="Rectangle 7"/>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4"/>
              </a:rPr>
              <a:t>pandataraigovtcollege3@gmail.com</a:t>
            </a:r>
            <a:r>
              <a:rPr lang="en-US" b="1" dirty="0" smtClean="0"/>
              <a:t> </a:t>
            </a:r>
            <a:endParaRPr lang="en-US" dirty="0"/>
          </a:p>
        </p:txBody>
      </p:sp>
      <p:sp>
        <p:nvSpPr>
          <p:cNvPr id="9" name="Oval 6"/>
          <p:cNvSpPr/>
          <p:nvPr/>
        </p:nvSpPr>
        <p:spPr>
          <a:xfrm>
            <a:off x="228600" y="304800"/>
            <a:ext cx="6858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Oval 9"/>
          <p:cNvSpPr/>
          <p:nvPr/>
        </p:nvSpPr>
        <p:spPr>
          <a:xfrm>
            <a:off x="8763000" y="304800"/>
            <a:ext cx="7620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OLLEGE\Desktop\Screenshot_2021-08-05-09-26-15-352_com.google.android.apps_.docs_.png"/>
          <p:cNvPicPr>
            <a:picLocks noChangeAspect="1" noChangeArrowheads="1"/>
          </p:cNvPicPr>
          <p:nvPr/>
        </p:nvPicPr>
        <p:blipFill>
          <a:blip r:embed="rId2"/>
          <a:srcRect/>
          <a:stretch>
            <a:fillRect/>
          </a:stretch>
        </p:blipFill>
        <p:spPr bwMode="auto">
          <a:xfrm>
            <a:off x="4953000" y="3581400"/>
            <a:ext cx="4724400" cy="304800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C:\Users\COLLEGE\Desktop\Zoology-pepar-kat-1-300x298.jpeg"/>
          <p:cNvPicPr>
            <a:picLocks noChangeAspect="1" noChangeArrowheads="1"/>
          </p:cNvPicPr>
          <p:nvPr/>
        </p:nvPicPr>
        <p:blipFill>
          <a:blip r:embed="rId3"/>
          <a:srcRect/>
          <a:stretch>
            <a:fillRect/>
          </a:stretch>
        </p:blipFill>
        <p:spPr bwMode="auto">
          <a:xfrm>
            <a:off x="228600" y="3581400"/>
            <a:ext cx="4572000" cy="3048000"/>
          </a:xfrm>
          <a:prstGeom prst="rect">
            <a:avLst/>
          </a:prstGeom>
          <a:ln w="88900" cap="sq" cmpd="thickThin">
            <a:solidFill>
              <a:srgbClr val="000000"/>
            </a:solidFill>
            <a:prstDash val="solid"/>
            <a:miter lim="800000"/>
          </a:ln>
          <a:effectLst>
            <a:innerShdw blurRad="76200">
              <a:srgbClr val="000000"/>
            </a:innerShdw>
          </a:effectLst>
        </p:spPr>
      </p:pic>
      <p:sp>
        <p:nvSpPr>
          <p:cNvPr id="4" name="Rectangle 3"/>
          <p:cNvSpPr/>
          <p:nvPr/>
        </p:nvSpPr>
        <p:spPr>
          <a:xfrm>
            <a:off x="0" y="1295400"/>
            <a:ext cx="9906000" cy="2308324"/>
          </a:xfrm>
          <a:prstGeom prst="rect">
            <a:avLst/>
          </a:prstGeom>
        </p:spPr>
        <p:txBody>
          <a:bodyPr wrap="square">
            <a:spAutoFit/>
          </a:bodyPr>
          <a:lstStyle/>
          <a:p>
            <a:r>
              <a:rPr lang="hi-IN" dirty="0" smtClean="0">
                <a:solidFill>
                  <a:srgbClr val="00B0F0"/>
                </a:solidFill>
              </a:rPr>
              <a:t>दिनांक 06/04/2021 अटल बिहारी वाजपेयी शासकीय महाविद्यालय पांडातराई हमारे महाविद्यालय के प्राचार्य डॉ .अविनाश लाल सर के अध्यक्षता में आज वेबिनार का ऑनलाइन आयोजन किया गया जिसमें कैरियर मार्गदर्शन में मुख्य वक्ता सहायक प्रध्यापक डी. पी.कोरी (प्राणीशास्त्र) शासकीय नवीन महाविद्यालय विश्रामपुर ,जिला -सूरजपुर (छत्तीसगढ़ ) जिसमे बीएससी 1,2 3 बी. ए.1,2,3 सभी बच्चे को कैरियर से संबंधित जानकारी दिया गया। जिसमें 200 बच्चे ने भाग लिया। एवं संयोजक डॉ .मुकेश कुमार त्यागी और संयोजक लेक्चरर लव कुमार वर्मा (जन्तु विज्ञान) एंव समस्त स्टॉप सभी छात्र- छात्राये सम्मिलित हुये।</a:t>
            </a:r>
          </a:p>
          <a:p>
            <a:r>
              <a:rPr lang="hi-IN" dirty="0" smtClean="0">
                <a:solidFill>
                  <a:srgbClr val="00B0F0"/>
                </a:solidFill>
              </a:rPr>
              <a:t>विषय- कैरियर मार्गदर्शन</a:t>
            </a:r>
            <a:r>
              <a:rPr lang="en-US" dirty="0" smtClean="0">
                <a:solidFill>
                  <a:srgbClr val="00B0F0"/>
                </a:solidFill>
              </a:rPr>
              <a:t>/</a:t>
            </a:r>
            <a:endParaRPr lang="hi-IN" dirty="0">
              <a:solidFill>
                <a:srgbClr val="00B0F0"/>
              </a:solidFill>
            </a:endParaRPr>
          </a:p>
        </p:txBody>
      </p:sp>
      <p:sp>
        <p:nvSpPr>
          <p:cNvPr id="5" name="WordArt 1"/>
          <p:cNvSpPr>
            <a:spLocks noChangeArrowheads="1" noChangeShapeType="1" noTextEdit="1"/>
          </p:cNvSpPr>
          <p:nvPr/>
        </p:nvSpPr>
        <p:spPr bwMode="auto">
          <a:xfrm>
            <a:off x="914400" y="152400"/>
            <a:ext cx="7772400" cy="685800"/>
          </a:xfrm>
          <a:prstGeom prst="rect">
            <a:avLst/>
          </a:prstGeom>
        </p:spPr>
        <p:txBody>
          <a:bodyPr wrap="none" fromWordArt="1">
            <a:prstTxWarp prst="textPlain">
              <a:avLst>
                <a:gd name="adj" fmla="val 50288"/>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6" name="Rectangle 5"/>
          <p:cNvSpPr/>
          <p:nvPr/>
        </p:nvSpPr>
        <p:spPr>
          <a:xfrm>
            <a:off x="381000" y="9144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7" name="Rectangle 6"/>
          <p:cNvSpPr/>
          <p:nvPr/>
        </p:nvSpPr>
        <p:spPr>
          <a:xfrm>
            <a:off x="4648200" y="9144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4"/>
              </a:rPr>
              <a:t>pandataraigovtcollege3@gmail.com</a:t>
            </a:r>
            <a:r>
              <a:rPr lang="en-US" b="1" dirty="0" smtClean="0"/>
              <a:t> </a:t>
            </a:r>
            <a:endParaRPr lang="en-US" dirty="0"/>
          </a:p>
        </p:txBody>
      </p:sp>
      <p:sp>
        <p:nvSpPr>
          <p:cNvPr id="8" name="Oval 6"/>
          <p:cNvSpPr/>
          <p:nvPr/>
        </p:nvSpPr>
        <p:spPr>
          <a:xfrm>
            <a:off x="304800" y="0"/>
            <a:ext cx="685800" cy="976975"/>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Oval 8"/>
          <p:cNvSpPr/>
          <p:nvPr/>
        </p:nvSpPr>
        <p:spPr>
          <a:xfrm>
            <a:off x="8686800" y="0"/>
            <a:ext cx="762000" cy="976975"/>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8600" y="2362200"/>
            <a:ext cx="4953000" cy="4267200"/>
          </a:xfrm>
          <a:prstGeom prst="rect">
            <a:avLst/>
          </a:prstGeom>
          <a:noFill/>
          <a:ln w="9525">
            <a:noFill/>
            <a:miter lim="800000"/>
            <a:headEnd/>
            <a:tailEnd/>
          </a:ln>
          <a:effectLst/>
        </p:spPr>
      </p:pic>
      <p:sp>
        <p:nvSpPr>
          <p:cNvPr id="3"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4" name="Rectangle 3"/>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5" name="Rectangle 4"/>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3"/>
              </a:rPr>
              <a:t>pandataraigovtcollege3@gmail.com</a:t>
            </a:r>
            <a:r>
              <a:rPr lang="en-US" b="1" dirty="0" smtClean="0"/>
              <a:t> </a:t>
            </a:r>
            <a:endParaRPr lang="en-US" dirty="0"/>
          </a:p>
        </p:txBody>
      </p:sp>
      <p:sp>
        <p:nvSpPr>
          <p:cNvPr id="6" name="Oval 6"/>
          <p:cNvSpPr/>
          <p:nvPr/>
        </p:nvSpPr>
        <p:spPr>
          <a:xfrm>
            <a:off x="228600" y="304800"/>
            <a:ext cx="6858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Oval 6"/>
          <p:cNvSpPr/>
          <p:nvPr/>
        </p:nvSpPr>
        <p:spPr>
          <a:xfrm>
            <a:off x="8763000" y="304800"/>
            <a:ext cx="7620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a:off x="228600" y="2438400"/>
            <a:ext cx="2743201" cy="369332"/>
          </a:xfrm>
          <a:prstGeom prst="rect">
            <a:avLst/>
          </a:prstGeom>
          <a:solidFill>
            <a:srgbClr val="FF0000"/>
          </a:solidFill>
        </p:spPr>
        <p:txBody>
          <a:bodyPr wrap="square">
            <a:spAutoFit/>
          </a:bodyPr>
          <a:lstStyle/>
          <a:p>
            <a:r>
              <a:rPr lang="hi-IN" dirty="0" smtClean="0">
                <a:solidFill>
                  <a:srgbClr val="00B0F0"/>
                </a:solidFill>
              </a:rPr>
              <a:t>प्राचार्य </a:t>
            </a:r>
            <a:r>
              <a:rPr lang="hi-IN" dirty="0" smtClean="0">
                <a:solidFill>
                  <a:srgbClr val="00B0F0"/>
                </a:solidFill>
              </a:rPr>
              <a:t>डॉ</a:t>
            </a:r>
            <a:r>
              <a:rPr lang="en-US" dirty="0" smtClean="0">
                <a:solidFill>
                  <a:srgbClr val="00B0F0"/>
                </a:solidFill>
              </a:rPr>
              <a:t>. </a:t>
            </a:r>
            <a:r>
              <a:rPr lang="hi-IN" dirty="0" smtClean="0">
                <a:solidFill>
                  <a:srgbClr val="00B0F0"/>
                </a:solidFill>
              </a:rPr>
              <a:t>अविनाश </a:t>
            </a:r>
            <a:r>
              <a:rPr lang="hi-IN" dirty="0" smtClean="0">
                <a:solidFill>
                  <a:srgbClr val="00B0F0"/>
                </a:solidFill>
              </a:rPr>
              <a:t>लाल </a:t>
            </a:r>
            <a:endParaRPr lang="en-US" dirty="0"/>
          </a:p>
        </p:txBody>
      </p:sp>
      <p:pic>
        <p:nvPicPr>
          <p:cNvPr id="9" name="Picture 2" descr="C:\Users\PC\Downloads\WhatsApp Image 2022-04-12 at 03.58.41.jpeg"/>
          <p:cNvPicPr>
            <a:picLocks noChangeAspect="1" noChangeArrowheads="1"/>
          </p:cNvPicPr>
          <p:nvPr/>
        </p:nvPicPr>
        <p:blipFill>
          <a:blip r:embed="rId6"/>
          <a:srcRect/>
          <a:stretch>
            <a:fillRect/>
          </a:stretch>
        </p:blipFill>
        <p:spPr bwMode="auto">
          <a:xfrm>
            <a:off x="5181600" y="2362200"/>
            <a:ext cx="4572000" cy="4343400"/>
          </a:xfrm>
          <a:prstGeom prst="rect">
            <a:avLst/>
          </a:prstGeom>
          <a:noFill/>
        </p:spPr>
      </p:pic>
      <p:sp>
        <p:nvSpPr>
          <p:cNvPr id="10" name="Rectangle 9"/>
          <p:cNvSpPr/>
          <p:nvPr/>
        </p:nvSpPr>
        <p:spPr>
          <a:xfrm>
            <a:off x="1371600" y="1600200"/>
            <a:ext cx="7543800" cy="400110"/>
          </a:xfrm>
          <a:prstGeom prst="rect">
            <a:avLst/>
          </a:prstGeom>
          <a:solidFill>
            <a:srgbClr val="FF0000"/>
          </a:solidFill>
        </p:spPr>
        <p:txBody>
          <a:bodyPr wrap="square">
            <a:spAutoFit/>
          </a:bodyPr>
          <a:lstStyle/>
          <a:p>
            <a:r>
              <a:rPr lang="en-US" sz="2000" dirty="0" smtClean="0">
                <a:latin typeface="Aharoni" pitchFamily="2"/>
                <a:cs typeface="Aharoni" pitchFamily="2"/>
              </a:rPr>
              <a:t>            LECTURE </a:t>
            </a:r>
            <a:r>
              <a:rPr lang="en-US" sz="2000" dirty="0" smtClean="0">
                <a:latin typeface="Aharoni" pitchFamily="2"/>
                <a:cs typeface="Aharoni" pitchFamily="2"/>
              </a:rPr>
              <a:t>BY </a:t>
            </a:r>
            <a:r>
              <a:rPr lang="en-US" sz="2000" dirty="0" smtClean="0">
                <a:latin typeface="Aharoni" pitchFamily="2"/>
                <a:cs typeface="Aharoni" pitchFamily="2"/>
              </a:rPr>
              <a:t>GUEST-</a:t>
            </a:r>
            <a:r>
              <a:rPr lang="en-US" dirty="0" smtClean="0">
                <a:latin typeface="Aharoni" pitchFamily="2"/>
                <a:cs typeface="Aharoni" pitchFamily="2"/>
              </a:rPr>
              <a:t>TOPIC – BIOCHEMICAL TEST PROTEIN </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304800" y="2209800"/>
          <a:ext cx="9144000" cy="4343400"/>
        </p:xfrm>
        <a:graphic>
          <a:graphicData uri="http://schemas.openxmlformats.org/presentationml/2006/ole">
            <p:oleObj spid="_x0000_s17410" name="Acrobat Document" r:id="rId3" imgW="5828995" imgH="7543800" progId="AcroExch.Document.DC">
              <p:embed/>
            </p:oleObj>
          </a:graphicData>
        </a:graphic>
      </p:graphicFrame>
      <p:sp>
        <p:nvSpPr>
          <p:cNvPr id="3" name="WordArt 1"/>
          <p:cNvSpPr>
            <a:spLocks noChangeArrowheads="1" noChangeShapeType="1" noTextEdit="1"/>
          </p:cNvSpPr>
          <p:nvPr/>
        </p:nvSpPr>
        <p:spPr bwMode="auto">
          <a:xfrm>
            <a:off x="914400" y="152400"/>
            <a:ext cx="7772400" cy="9477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4" name="Rectangle 3"/>
          <p:cNvSpPr/>
          <p:nvPr/>
        </p:nvSpPr>
        <p:spPr>
          <a:xfrm>
            <a:off x="381000" y="103619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5" name="Rectangle 4"/>
          <p:cNvSpPr/>
          <p:nvPr/>
        </p:nvSpPr>
        <p:spPr>
          <a:xfrm>
            <a:off x="4648200" y="103619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4"/>
              </a:rPr>
              <a:t>pandataraigovtcollege3@gmail.com</a:t>
            </a:r>
            <a:r>
              <a:rPr lang="en-US" b="1" dirty="0" smtClean="0"/>
              <a:t> </a:t>
            </a:r>
            <a:endParaRPr lang="en-US" dirty="0"/>
          </a:p>
        </p:txBody>
      </p:sp>
      <p:sp>
        <p:nvSpPr>
          <p:cNvPr id="6" name="Oval 6"/>
          <p:cNvSpPr/>
          <p:nvPr/>
        </p:nvSpPr>
        <p:spPr>
          <a:xfrm>
            <a:off x="228600" y="38352"/>
            <a:ext cx="685800" cy="1104648"/>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Oval 6"/>
          <p:cNvSpPr/>
          <p:nvPr/>
        </p:nvSpPr>
        <p:spPr>
          <a:xfrm>
            <a:off x="8763000" y="38352"/>
            <a:ext cx="762000" cy="1104648"/>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a:off x="2743200" y="1447800"/>
            <a:ext cx="3962400" cy="461665"/>
          </a:xfrm>
          <a:prstGeom prst="rect">
            <a:avLst/>
          </a:prstGeom>
          <a:solidFill>
            <a:srgbClr val="FF0000"/>
          </a:solidFill>
        </p:spPr>
        <p:txBody>
          <a:bodyPr wrap="square">
            <a:spAutoFit/>
          </a:bodyPr>
          <a:lstStyle/>
          <a:p>
            <a:pPr lvl="0" algn="ctr">
              <a:defRPr sz="1800" b="0" i="0" u="none" strike="noStrike" kern="0" cap="none" spc="0" baseline="0">
                <a:solidFill>
                  <a:srgbClr val="000000"/>
                </a:solidFill>
                <a:uFillTx/>
              </a:defRPr>
            </a:pPr>
            <a:r>
              <a:rPr lang="en-US" sz="2400" i="1" dirty="0" smtClean="0">
                <a:solidFill>
                  <a:srgbClr val="00B0F0"/>
                </a:solidFill>
                <a:latin typeface="Calibri"/>
              </a:rPr>
              <a:t>Our Achievements</a:t>
            </a:r>
            <a:endParaRPr lang="en-US" sz="2400" i="1" dirty="0">
              <a:solidFill>
                <a:srgbClr val="00B0F0"/>
              </a:solidFill>
              <a:latin typeface="Calibri"/>
            </a:endParaRPr>
          </a:p>
        </p:txBody>
      </p:sp>
      <p:sp>
        <p:nvSpPr>
          <p:cNvPr id="9" name="Rectangle 8"/>
          <p:cNvSpPr/>
          <p:nvPr/>
        </p:nvSpPr>
        <p:spPr>
          <a:xfrm>
            <a:off x="6248400" y="1447800"/>
            <a:ext cx="3314700" cy="923330"/>
          </a:xfrm>
          <a:prstGeom prst="rect">
            <a:avLst/>
          </a:prstGeom>
        </p:spPr>
        <p:txBody>
          <a:bodyPr wrap="square">
            <a:spAutoFit/>
          </a:bodyPr>
          <a:lstStyle/>
          <a:p>
            <a:pPr lvl="0">
              <a:defRPr sz="1800" b="0" i="0" u="none" strike="noStrike" kern="0" cap="none" spc="0" baseline="0">
                <a:solidFill>
                  <a:srgbClr val="000000"/>
                </a:solidFill>
                <a:uFillTx/>
              </a:defRPr>
            </a:pPr>
            <a:r>
              <a:rPr lang="en-US" dirty="0" smtClean="0">
                <a:latin typeface="Arial Rounded MT Bold" pitchFamily="34"/>
              </a:rPr>
              <a:t>Name-  </a:t>
            </a:r>
            <a:r>
              <a:rPr lang="en-US" dirty="0" smtClean="0">
                <a:latin typeface="Arial Rounded MT Bold" pitchFamily="34"/>
              </a:rPr>
              <a:t>SONU SAHU</a:t>
            </a:r>
            <a:endParaRPr lang="en-US" dirty="0" smtClean="0">
              <a:latin typeface="Arial Rounded MT Bold" pitchFamily="34"/>
            </a:endParaRPr>
          </a:p>
          <a:p>
            <a:pPr lvl="0">
              <a:defRPr sz="1800" b="0" i="0" u="none" strike="noStrike" kern="0" cap="none" spc="0" baseline="0">
                <a:solidFill>
                  <a:srgbClr val="000000"/>
                </a:solidFill>
                <a:uFillTx/>
              </a:defRPr>
            </a:pPr>
            <a:r>
              <a:rPr lang="en-US" dirty="0" smtClean="0">
                <a:latin typeface="Arial Rounded MT Bold" pitchFamily="34"/>
              </a:rPr>
              <a:t>Post-    </a:t>
            </a:r>
            <a:r>
              <a:rPr lang="en-US" sz="1200" dirty="0" smtClean="0">
                <a:latin typeface="Arial Rounded MT Bold" pitchFamily="34"/>
              </a:rPr>
              <a:t> INDIAN  RAILWAYS Hospital</a:t>
            </a:r>
            <a:endParaRPr lang="en-US" dirty="0" smtClean="0">
              <a:latin typeface="Arial Rounded MT Bold" pitchFamily="34"/>
            </a:endParaRPr>
          </a:p>
          <a:p>
            <a:pPr lvl="0">
              <a:defRPr sz="1800" b="0" i="0" u="none" strike="noStrike" kern="0" cap="none" spc="0" baseline="0">
                <a:solidFill>
                  <a:srgbClr val="000000"/>
                </a:solidFill>
                <a:uFillTx/>
              </a:defRPr>
            </a:pPr>
            <a:r>
              <a:rPr lang="en-US" dirty="0" smtClean="0">
                <a:latin typeface="Arial Rounded MT Bold" pitchFamily="34"/>
              </a:rPr>
              <a:t>                      </a:t>
            </a:r>
            <a:r>
              <a:rPr lang="en-US" dirty="0" smtClean="0">
                <a:latin typeface="Arial Rounded MT Bold" pitchFamily="34"/>
              </a:rPr>
              <a:t>          </a:t>
            </a:r>
            <a:endParaRPr lang="en-US" dirty="0">
              <a:latin typeface="Arial Rounded MT Bold" pitchFamily="34"/>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24201" y="1600200"/>
            <a:ext cx="4114799" cy="584775"/>
          </a:xfrm>
          <a:prstGeom prst="rect">
            <a:avLst/>
          </a:prstGeom>
          <a:solidFill>
            <a:srgbClr val="FF0000"/>
          </a:solidFill>
        </p:spPr>
        <p:txBody>
          <a:bodyPr wrap="square" rtlCol="0">
            <a:spAutoFit/>
          </a:bodyPr>
          <a:lstStyle/>
          <a:p>
            <a:r>
              <a:rPr lang="en-US" sz="3200" dirty="0" smtClean="0">
                <a:solidFill>
                  <a:srgbClr val="00B0F0"/>
                </a:solidFill>
                <a:latin typeface="Arial Black" pitchFamily="34" charset="0"/>
              </a:rPr>
              <a:t>  ZOOLOGY </a:t>
            </a:r>
            <a:r>
              <a:rPr lang="en-US" sz="3200" dirty="0" smtClean="0">
                <a:solidFill>
                  <a:srgbClr val="00B0F0"/>
                </a:solidFill>
                <a:latin typeface="Arial Black" pitchFamily="34" charset="0"/>
              </a:rPr>
              <a:t>LAB</a:t>
            </a:r>
            <a:r>
              <a:rPr lang="en-US" sz="1600" dirty="0" smtClean="0">
                <a:solidFill>
                  <a:srgbClr val="00B0F0"/>
                </a:solidFill>
              </a:rPr>
              <a:t> </a:t>
            </a:r>
            <a:endParaRPr lang="en-IN" sz="1600" dirty="0">
              <a:solidFill>
                <a:srgbClr val="00B0F0"/>
              </a:solidFill>
            </a:endParaRPr>
          </a:p>
        </p:txBody>
      </p:sp>
      <p:sp>
        <p:nvSpPr>
          <p:cNvPr id="4" name="Rectangle 3"/>
          <p:cNvSpPr/>
          <p:nvPr/>
        </p:nvSpPr>
        <p:spPr>
          <a:xfrm>
            <a:off x="228600" y="1447800"/>
            <a:ext cx="9372600" cy="5355312"/>
          </a:xfrm>
          <a:prstGeom prst="rect">
            <a:avLst/>
          </a:prstGeom>
        </p:spPr>
        <p:txBody>
          <a:bodyPr wrap="square">
            <a:spAutoFit/>
          </a:bodyPr>
          <a:lstStyle/>
          <a:p>
            <a:endParaRPr lang="en-US" b="1" dirty="0" smtClean="0">
              <a:solidFill>
                <a:srgbClr val="00B0F0"/>
              </a:solidFill>
            </a:endParaRPr>
          </a:p>
          <a:p>
            <a:endParaRPr lang="en-US" b="1" dirty="0" smtClean="0">
              <a:solidFill>
                <a:srgbClr val="00B0F0"/>
              </a:solidFill>
            </a:endParaRPr>
          </a:p>
          <a:p>
            <a:r>
              <a:rPr lang="en-US" b="1" dirty="0" smtClean="0">
                <a:solidFill>
                  <a:srgbClr val="00B0F0"/>
                </a:solidFill>
              </a:rPr>
              <a:t>ZOOLOGY </a:t>
            </a:r>
            <a:r>
              <a:rPr lang="en-US" b="1" dirty="0" smtClean="0">
                <a:solidFill>
                  <a:srgbClr val="00B0F0"/>
                </a:solidFill>
              </a:rPr>
              <a:t>LAB</a:t>
            </a:r>
          </a:p>
          <a:p>
            <a:r>
              <a:rPr lang="en-US" dirty="0" smtClean="0">
                <a:solidFill>
                  <a:srgbClr val="00B0F0"/>
                </a:solidFill>
              </a:rPr>
              <a:t>The Department of Zoology</a:t>
            </a:r>
          </a:p>
          <a:p>
            <a:r>
              <a:rPr lang="en-US" dirty="0" smtClean="0">
                <a:solidFill>
                  <a:srgbClr val="00B0F0"/>
                </a:solidFill>
              </a:rPr>
              <a:t>The </a:t>
            </a:r>
            <a:r>
              <a:rPr lang="en-US" dirty="0" smtClean="0">
                <a:solidFill>
                  <a:srgbClr val="00B0F0"/>
                </a:solidFill>
              </a:rPr>
              <a:t>laboratory presents </a:t>
            </a:r>
            <a:r>
              <a:rPr lang="en-US" dirty="0" smtClean="0">
                <a:solidFill>
                  <a:srgbClr val="00B0F0"/>
                </a:solidFill>
              </a:rPr>
              <a:t>through its instruments an idea place for undergraduate students </a:t>
            </a:r>
            <a:r>
              <a:rPr lang="en-US" dirty="0" smtClean="0">
                <a:solidFill>
                  <a:srgbClr val="00B0F0"/>
                </a:solidFill>
              </a:rPr>
              <a:t>to study </a:t>
            </a:r>
            <a:r>
              <a:rPr lang="en-US" dirty="0" smtClean="0">
                <a:solidFill>
                  <a:srgbClr val="00B0F0"/>
                </a:solidFill>
              </a:rPr>
              <a:t>the histology of various cells, Tissue and </a:t>
            </a:r>
            <a:r>
              <a:rPr lang="en-US" dirty="0" smtClean="0">
                <a:solidFill>
                  <a:srgbClr val="00B0F0"/>
                </a:solidFill>
              </a:rPr>
              <a:t>Organs . Collection </a:t>
            </a:r>
            <a:r>
              <a:rPr lang="en-US" dirty="0" smtClean="0">
                <a:solidFill>
                  <a:srgbClr val="00B0F0"/>
                </a:solidFill>
              </a:rPr>
              <a:t>and preservation of animals species. Application of micro-techniques for slide preparation and staining of through fixation and sectioning. Slide identification of various histological slide tissue and organs sections. Identification of embryological slides and embryological stage. Exploration of the general Anatomy of animals from different phyla through various slides examination and observation of animals specimen preserved.</a:t>
            </a:r>
          </a:p>
          <a:p>
            <a:r>
              <a:rPr lang="en-US" b="1" u="sng" baseline="-25000" dirty="0" smtClean="0"/>
              <a:t>Major equipments used in the Laboratory</a:t>
            </a:r>
            <a:endParaRPr lang="en-US" dirty="0" smtClean="0"/>
          </a:p>
          <a:p>
            <a:r>
              <a:rPr lang="en-US" dirty="0" smtClean="0">
                <a:solidFill>
                  <a:srgbClr val="FF0000"/>
                </a:solidFill>
              </a:rPr>
              <a:t>Centrifuge,</a:t>
            </a:r>
          </a:p>
          <a:p>
            <a:r>
              <a:rPr lang="en-US" dirty="0" smtClean="0">
                <a:solidFill>
                  <a:srgbClr val="FF0000"/>
                </a:solidFill>
              </a:rPr>
              <a:t>Binocular research microscope,</a:t>
            </a:r>
          </a:p>
          <a:p>
            <a:r>
              <a:rPr lang="en-US" dirty="0" smtClean="0">
                <a:solidFill>
                  <a:srgbClr val="FF0000"/>
                </a:solidFill>
              </a:rPr>
              <a:t>BP apparatus,</a:t>
            </a:r>
          </a:p>
          <a:p>
            <a:r>
              <a:rPr lang="en-US" dirty="0" smtClean="0">
                <a:solidFill>
                  <a:srgbClr val="FF0000"/>
                </a:solidFill>
              </a:rPr>
              <a:t>Hemoglobin meter,</a:t>
            </a:r>
          </a:p>
          <a:p>
            <a:r>
              <a:rPr lang="en-US" dirty="0" smtClean="0">
                <a:solidFill>
                  <a:srgbClr val="FF0000"/>
                </a:solidFill>
              </a:rPr>
              <a:t>Slide warmer,</a:t>
            </a:r>
          </a:p>
          <a:p>
            <a:r>
              <a:rPr lang="en-US" dirty="0" smtClean="0">
                <a:solidFill>
                  <a:srgbClr val="FF0000"/>
                </a:solidFill>
              </a:rPr>
              <a:t>Chromatography,</a:t>
            </a:r>
          </a:p>
          <a:p>
            <a:r>
              <a:rPr lang="en-US" dirty="0" smtClean="0">
                <a:solidFill>
                  <a:srgbClr val="FF0000"/>
                </a:solidFill>
              </a:rPr>
              <a:t>LCD projector.</a:t>
            </a:r>
          </a:p>
          <a:p>
            <a:r>
              <a:rPr lang="en-US" dirty="0" smtClean="0">
                <a:solidFill>
                  <a:srgbClr val="FF0000"/>
                </a:solidFill>
              </a:rPr>
              <a:t>Light microscope</a:t>
            </a:r>
            <a:endParaRPr lang="en-US" dirty="0">
              <a:solidFill>
                <a:srgbClr val="FF0000"/>
              </a:solidFill>
            </a:endParaRPr>
          </a:p>
        </p:txBody>
      </p:sp>
      <p:sp>
        <p:nvSpPr>
          <p:cNvPr id="5"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6" name="Rectangle 5"/>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8" name="Rectangle 7"/>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2"/>
              </a:rPr>
              <a:t>pandataraigovtcollege3@gmail.com</a:t>
            </a:r>
            <a:r>
              <a:rPr lang="en-US" b="1" dirty="0" smtClean="0"/>
              <a:t> </a:t>
            </a:r>
            <a:endParaRPr lang="en-US" dirty="0"/>
          </a:p>
        </p:txBody>
      </p:sp>
      <p:sp>
        <p:nvSpPr>
          <p:cNvPr id="9" name="Oval 6"/>
          <p:cNvSpPr/>
          <p:nvPr/>
        </p:nvSpPr>
        <p:spPr>
          <a:xfrm>
            <a:off x="228600" y="304800"/>
            <a:ext cx="685800" cy="838200"/>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Oval 9"/>
          <p:cNvSpPr/>
          <p:nvPr/>
        </p:nvSpPr>
        <p:spPr>
          <a:xfrm>
            <a:off x="8763000" y="304800"/>
            <a:ext cx="7620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1523999"/>
          <a:ext cx="9144000" cy="4953001"/>
        </p:xfrm>
        <a:graphic>
          <a:graphicData uri="http://schemas.openxmlformats.org/drawingml/2006/table">
            <a:tbl>
              <a:tblPr firstRow="1" bandRow="1">
                <a:tableStyleId>{10A1B5D5-9B99-4C35-A422-299274C87663}</a:tableStyleId>
              </a:tblPr>
              <a:tblGrid>
                <a:gridCol w="9144000"/>
              </a:tblGrid>
              <a:tr h="1207619">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3600" b="1" dirty="0" smtClean="0">
                          <a:solidFill>
                            <a:srgbClr val="0070C0"/>
                          </a:solidFill>
                          <a:effectLst>
                            <a:outerShdw blurRad="38100" dist="38100" dir="2700000" algn="tl">
                              <a:srgbClr val="000000">
                                <a:alpha val="43137"/>
                              </a:srgbClr>
                            </a:outerShdw>
                          </a:effectLst>
                          <a:latin typeface="Times New Roman" pitchFamily="18" charset="0"/>
                          <a:cs typeface="Aharoni" pitchFamily="2" charset="-79"/>
                        </a:rPr>
                        <a:t>NAME OF PROGRAMME </a:t>
                      </a:r>
                    </a:p>
                    <a:p>
                      <a:pPr marL="0" marR="0" indent="0" algn="ctr" defTabSz="1218987" rtl="0" eaLnBrk="1" fontAlgn="auto" latinLnBrk="0" hangingPunct="1">
                        <a:lnSpc>
                          <a:spcPct val="100000"/>
                        </a:lnSpc>
                        <a:spcBef>
                          <a:spcPts val="0"/>
                        </a:spcBef>
                        <a:spcAft>
                          <a:spcPts val="0"/>
                        </a:spcAft>
                        <a:buClrTx/>
                        <a:buSzTx/>
                        <a:buFontTx/>
                        <a:buNone/>
                        <a:tabLst/>
                        <a:defRPr/>
                      </a:pPr>
                      <a:endParaRPr lang="en-US" sz="2000" dirty="0" smtClean="0">
                        <a:solidFill>
                          <a:srgbClr val="0070C0"/>
                        </a:solidFill>
                        <a:latin typeface="Times New Roman" pitchFamily="18" charset="0"/>
                        <a:cs typeface="Aharoni" pitchFamily="2" charset="-79"/>
                      </a:endParaRPr>
                    </a:p>
                  </a:txBody>
                  <a:tcPr>
                    <a:cell3D prstMaterial="dkEdge">
                      <a:bevel prst="relaxedInset"/>
                      <a:lightRig rig="flood" dir="t"/>
                    </a:cell3D>
                  </a:tcPr>
                </a:tc>
              </a:tr>
              <a:tr h="1197294">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36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B.Sc.</a:t>
                      </a:r>
                      <a:r>
                        <a:rPr lang="en-US" sz="3600" b="1" baseline="0"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t>
                      </a:r>
                      <a:r>
                        <a:rPr lang="en-US" sz="36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(Biology Group)</a:t>
                      </a:r>
                    </a:p>
                    <a:p>
                      <a:pPr marL="0" marR="0" indent="0" algn="ctr" defTabSz="1218987" rtl="0" eaLnBrk="1" fontAlgn="auto" latinLnBrk="0" hangingPunct="1">
                        <a:lnSpc>
                          <a:spcPct val="100000"/>
                        </a:lnSpc>
                        <a:spcBef>
                          <a:spcPts val="0"/>
                        </a:spcBef>
                        <a:spcAft>
                          <a:spcPts val="0"/>
                        </a:spcAft>
                        <a:buClrTx/>
                        <a:buSzTx/>
                        <a:buFontTx/>
                        <a:buNone/>
                        <a:tabLst/>
                        <a:defRPr/>
                      </a:pPr>
                      <a:endParaRPr lang="en-US" sz="3600" dirty="0">
                        <a:latin typeface="Times New Roman" pitchFamily="18" charset="0"/>
                        <a:cs typeface="Aharoni" pitchFamily="2" charset="-79"/>
                      </a:endParaRPr>
                    </a:p>
                  </a:txBody>
                  <a:tcPr>
                    <a:cell3D prstMaterial="dkEdge">
                      <a:bevel prst="relaxedInset"/>
                      <a:lightRig rig="flood" dir="t"/>
                    </a:cell3D>
                  </a:tcPr>
                </a:tc>
              </a:tr>
              <a:tr h="2548088">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IN" sz="3600" b="1" dirty="0" smtClean="0">
                          <a:solidFill>
                            <a:srgbClr val="926F00"/>
                          </a:solidFill>
                          <a:effectLst>
                            <a:outerShdw blurRad="38100" dist="38100" dir="2700000" algn="tl">
                              <a:srgbClr val="000000">
                                <a:alpha val="43137"/>
                              </a:srgbClr>
                            </a:outerShdw>
                          </a:effectLst>
                          <a:latin typeface="Times New Roman" pitchFamily="18" charset="0"/>
                          <a:cs typeface="Aharoni" pitchFamily="2" charset="-79"/>
                        </a:rPr>
                        <a:t>Presented By</a:t>
                      </a:r>
                      <a:endParaRPr lang="en-US" sz="3600" b="1" dirty="0" smtClean="0">
                        <a:solidFill>
                          <a:srgbClr val="926F00"/>
                        </a:solidFill>
                        <a:effectLst>
                          <a:outerShdw blurRad="38100" dist="38100" dir="2700000" algn="tl">
                            <a:srgbClr val="000000">
                              <a:alpha val="43137"/>
                            </a:srgbClr>
                          </a:outerShdw>
                        </a:effectLst>
                        <a:latin typeface="Times New Roman" pitchFamily="18" charset="0"/>
                        <a:cs typeface="Aharoni" pitchFamily="2" charset="-79"/>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smtClean="0">
                          <a:ln>
                            <a:noFill/>
                          </a:ln>
                          <a:solidFill>
                            <a:srgbClr val="FF0000"/>
                          </a:solidFill>
                          <a:effectLst/>
                          <a:latin typeface="Calibri" pitchFamily="34" charset="0"/>
                          <a:ea typeface="Calibri" pitchFamily="34" charset="0"/>
                          <a:cs typeface="Mangal" pitchFamily="18" charset="0"/>
                        </a:rPr>
                        <a:t> </a:t>
                      </a:r>
                      <a:r>
                        <a:rPr kumimoji="0" lang="en-US" sz="4400" b="1" i="0" u="none" strike="noStrike" cap="none" normalizeH="0" baseline="0" dirty="0" err="1" smtClean="0">
                          <a:ln>
                            <a:noFill/>
                          </a:ln>
                          <a:solidFill>
                            <a:srgbClr val="FF0000"/>
                          </a:solidFill>
                          <a:effectLst/>
                          <a:latin typeface="Calibri" pitchFamily="34" charset="0"/>
                          <a:ea typeface="Calibri" pitchFamily="34" charset="0"/>
                          <a:cs typeface="Mangal" pitchFamily="18" charset="0"/>
                        </a:rPr>
                        <a:t>Lav</a:t>
                      </a:r>
                      <a:r>
                        <a:rPr kumimoji="0" lang="en-US" sz="4400" b="1" i="0" u="none" strike="noStrike" cap="none" normalizeH="0" baseline="0" dirty="0" smtClean="0">
                          <a:ln>
                            <a:noFill/>
                          </a:ln>
                          <a:solidFill>
                            <a:srgbClr val="FF0000"/>
                          </a:solidFill>
                          <a:effectLst/>
                          <a:latin typeface="Calibri" pitchFamily="34" charset="0"/>
                          <a:ea typeface="Calibri" pitchFamily="34" charset="0"/>
                          <a:cs typeface="Mangal" pitchFamily="18" charset="0"/>
                        </a:rPr>
                        <a:t> Kumar </a:t>
                      </a:r>
                      <a:r>
                        <a:rPr kumimoji="0" lang="en-US" sz="4400" b="1" i="0" u="none" strike="noStrike" cap="none" normalizeH="0" baseline="0" dirty="0" err="1" smtClean="0">
                          <a:ln>
                            <a:noFill/>
                          </a:ln>
                          <a:solidFill>
                            <a:srgbClr val="FF0000"/>
                          </a:solidFill>
                          <a:effectLst/>
                          <a:latin typeface="Calibri" pitchFamily="34" charset="0"/>
                          <a:ea typeface="Calibri" pitchFamily="34" charset="0"/>
                          <a:cs typeface="Mangal" pitchFamily="18" charset="0"/>
                        </a:rPr>
                        <a:t>Verma</a:t>
                      </a:r>
                      <a:endParaRPr kumimoji="0" lang="en-US" sz="4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7030A0"/>
                          </a:solidFill>
                          <a:effectLst/>
                          <a:latin typeface="Calibri" pitchFamily="34" charset="0"/>
                          <a:ea typeface="Calibri" pitchFamily="34" charset="0"/>
                          <a:cs typeface="Mangal" pitchFamily="18" charset="0"/>
                        </a:rPr>
                        <a:t>Lecturer Zoology </a:t>
                      </a:r>
                      <a:endParaRPr lang="en-US" sz="4400" b="1" dirty="0" smtClean="0">
                        <a:latin typeface="Times New Roman" pitchFamily="18" charset="0"/>
                        <a:cs typeface="Aharoni" pitchFamily="2" charset="-79"/>
                      </a:endParaRPr>
                    </a:p>
                  </a:txBody>
                  <a:tcPr>
                    <a:cell3D prstMaterial="dkEdge">
                      <a:bevel prst="relaxedInset"/>
                      <a:lightRig rig="flood" dir="t"/>
                    </a:cell3D>
                  </a:tcPr>
                </a:tc>
              </a:tr>
            </a:tbl>
          </a:graphicData>
        </a:graphic>
      </p:graphicFrame>
      <p:sp>
        <p:nvSpPr>
          <p:cNvPr id="3"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4" name="Rectangle 3"/>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5" name="Rectangle 4"/>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a:t>
            </a:r>
            <a:r>
              <a:rPr lang="en-US" b="1" dirty="0" smtClean="0">
                <a:solidFill>
                  <a:srgbClr val="0070C0"/>
                </a:solidFill>
              </a:rPr>
              <a:t> </a:t>
            </a:r>
            <a:r>
              <a:rPr lang="en-US" b="1" u="sng" dirty="0" smtClean="0">
                <a:solidFill>
                  <a:srgbClr val="0070C0"/>
                </a:solidFill>
                <a:hlinkClick r:id="rId2"/>
              </a:rPr>
              <a:t>pandataraigovtcollege3@gmail.com</a:t>
            </a:r>
            <a:r>
              <a:rPr lang="en-US" b="1" dirty="0" smtClean="0">
                <a:solidFill>
                  <a:srgbClr val="0070C0"/>
                </a:solidFill>
              </a:rPr>
              <a:t> </a:t>
            </a:r>
            <a:endParaRPr lang="en-US" dirty="0">
              <a:solidFill>
                <a:srgbClr val="0070C0"/>
              </a:solidFill>
            </a:endParaRPr>
          </a:p>
        </p:txBody>
      </p:sp>
      <p:sp>
        <p:nvSpPr>
          <p:cNvPr id="6" name="Oval 6"/>
          <p:cNvSpPr/>
          <p:nvPr/>
        </p:nvSpPr>
        <p:spPr>
          <a:xfrm>
            <a:off x="228600" y="304800"/>
            <a:ext cx="685800" cy="838200"/>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Oval 6"/>
          <p:cNvSpPr/>
          <p:nvPr/>
        </p:nvSpPr>
        <p:spPr>
          <a:xfrm>
            <a:off x="8763000" y="304800"/>
            <a:ext cx="7620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2819400" y="1676400"/>
            <a:ext cx="4038600" cy="441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ctangle 2"/>
          <p:cNvSpPr/>
          <p:nvPr/>
        </p:nvSpPr>
        <p:spPr>
          <a:xfrm>
            <a:off x="3505201" y="6248400"/>
            <a:ext cx="3581400" cy="400110"/>
          </a:xfrm>
          <a:prstGeom prst="rect">
            <a:avLst/>
          </a:prstGeom>
        </p:spPr>
        <p:txBody>
          <a:bodyPr wrap="square">
            <a:spAutoFit/>
          </a:bodyPr>
          <a:lstStyle/>
          <a:p>
            <a:r>
              <a:rPr lang="en-US" sz="2000" dirty="0" smtClean="0">
                <a:solidFill>
                  <a:srgbClr val="FF0000"/>
                </a:solidFill>
                <a:latin typeface="Arial Black" pitchFamily="34" charset="0"/>
              </a:rPr>
              <a:t>ZOOLOGY LAB</a:t>
            </a:r>
            <a:r>
              <a:rPr lang="en-US" sz="2000" dirty="0" smtClean="0"/>
              <a:t> </a:t>
            </a:r>
            <a:endParaRPr lang="en-IN" sz="2000" dirty="0"/>
          </a:p>
        </p:txBody>
      </p:sp>
      <p:sp>
        <p:nvSpPr>
          <p:cNvPr id="4"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5" name="Rectangle 4"/>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6" name="Rectangle 5"/>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3"/>
              </a:rPr>
              <a:t>pandataraigovtcollege3@gmail.com</a:t>
            </a:r>
            <a:r>
              <a:rPr lang="en-US" b="1" dirty="0" smtClean="0"/>
              <a:t> </a:t>
            </a:r>
            <a:endParaRPr lang="en-US" dirty="0"/>
          </a:p>
        </p:txBody>
      </p:sp>
      <p:sp>
        <p:nvSpPr>
          <p:cNvPr id="7" name="Oval 6"/>
          <p:cNvSpPr/>
          <p:nvPr/>
        </p:nvSpPr>
        <p:spPr>
          <a:xfrm>
            <a:off x="228600" y="304800"/>
            <a:ext cx="6858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Oval 7"/>
          <p:cNvSpPr/>
          <p:nvPr/>
        </p:nvSpPr>
        <p:spPr>
          <a:xfrm>
            <a:off x="8763000" y="304800"/>
            <a:ext cx="7620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blob:https://web.whatsapp.com/9e5642f2-927a-4018-b4b4-23cf35e6b5d7"/>
          <p:cNvSpPr>
            <a:spLocks noChangeAspect="1" noChangeArrowheads="1"/>
          </p:cNvSpPr>
          <p:nvPr/>
        </p:nvSpPr>
        <p:spPr bwMode="auto">
          <a:xfrm>
            <a:off x="155575"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blob:https://web.whatsapp.com/9e5642f2-927a-4018-b4b4-23cf35e6b5d7"/>
          <p:cNvSpPr>
            <a:spLocks noChangeAspect="1" noChangeArrowheads="1"/>
          </p:cNvSpPr>
          <p:nvPr/>
        </p:nvSpPr>
        <p:spPr bwMode="auto">
          <a:xfrm>
            <a:off x="155575"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9" name="Picture 5" descr="C:\Users\COLLEGE\Desktop\xzF.jpg"/>
          <p:cNvPicPr>
            <a:picLocks noChangeAspect="1" noChangeArrowheads="1"/>
          </p:cNvPicPr>
          <p:nvPr/>
        </p:nvPicPr>
        <p:blipFill>
          <a:blip r:embed="rId2"/>
          <a:srcRect/>
          <a:stretch>
            <a:fillRect/>
          </a:stretch>
        </p:blipFill>
        <p:spPr bwMode="auto">
          <a:xfrm>
            <a:off x="381000" y="1752600"/>
            <a:ext cx="9296400" cy="4876800"/>
          </a:xfrm>
          <a:prstGeom prst="rect">
            <a:avLst/>
          </a:prstGeom>
          <a:noFill/>
        </p:spPr>
      </p:pic>
      <p:sp>
        <p:nvSpPr>
          <p:cNvPr id="5"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6" name="Rectangle 5"/>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7" name="Rectangle 6"/>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3"/>
              </a:rPr>
              <a:t>pandataraigovtcollege3@gmail.com</a:t>
            </a:r>
            <a:r>
              <a:rPr lang="en-US" b="1" dirty="0" smtClean="0"/>
              <a:t> </a:t>
            </a:r>
            <a:endParaRPr lang="en-US" dirty="0"/>
          </a:p>
        </p:txBody>
      </p:sp>
      <p:sp>
        <p:nvSpPr>
          <p:cNvPr id="8" name="Oval 6"/>
          <p:cNvSpPr/>
          <p:nvPr/>
        </p:nvSpPr>
        <p:spPr>
          <a:xfrm>
            <a:off x="228600" y="304800"/>
            <a:ext cx="6858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Oval 8"/>
          <p:cNvSpPr/>
          <p:nvPr/>
        </p:nvSpPr>
        <p:spPr>
          <a:xfrm>
            <a:off x="8763000" y="304800"/>
            <a:ext cx="7620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OLLEGE\Desktop\covide-19-Baner-768x480.jpeg"/>
          <p:cNvPicPr>
            <a:picLocks noChangeAspect="1" noChangeArrowheads="1"/>
          </p:cNvPicPr>
          <p:nvPr/>
        </p:nvPicPr>
        <p:blipFill>
          <a:blip r:embed="rId2"/>
          <a:srcRect/>
          <a:stretch>
            <a:fillRect/>
          </a:stretch>
        </p:blipFill>
        <p:spPr bwMode="auto">
          <a:xfrm>
            <a:off x="304800" y="1676400"/>
            <a:ext cx="9448800" cy="5029200"/>
          </a:xfrm>
          <a:prstGeom prst="rect">
            <a:avLst/>
          </a:prstGeom>
          <a:ln w="88900" cap="sq" cmpd="thickThin">
            <a:solidFill>
              <a:srgbClr val="000000"/>
            </a:solidFill>
            <a:prstDash val="solid"/>
            <a:miter lim="800000"/>
          </a:ln>
          <a:effectLst>
            <a:innerShdw blurRad="76200">
              <a:srgbClr val="000000"/>
            </a:innerShdw>
          </a:effectLst>
        </p:spPr>
      </p:pic>
      <p:sp>
        <p:nvSpPr>
          <p:cNvPr id="3"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4" name="Rectangle 3"/>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5" name="Rectangle 4"/>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3"/>
              </a:rPr>
              <a:t>pandataraigovtcollege3@gmail.com</a:t>
            </a:r>
            <a:r>
              <a:rPr lang="en-US" b="1" dirty="0" smtClean="0"/>
              <a:t> </a:t>
            </a:r>
            <a:endParaRPr lang="en-US" dirty="0"/>
          </a:p>
        </p:txBody>
      </p:sp>
      <p:sp>
        <p:nvSpPr>
          <p:cNvPr id="6" name="Oval 6"/>
          <p:cNvSpPr/>
          <p:nvPr/>
        </p:nvSpPr>
        <p:spPr>
          <a:xfrm>
            <a:off x="228600" y="304800"/>
            <a:ext cx="6858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Oval 6"/>
          <p:cNvSpPr/>
          <p:nvPr/>
        </p:nvSpPr>
        <p:spPr>
          <a:xfrm>
            <a:off x="8763000" y="304800"/>
            <a:ext cx="7620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OLLEGE\Desktop\Covide-19-Jagrukta-125x300.jpeg"/>
          <p:cNvPicPr>
            <a:picLocks noChangeAspect="1" noChangeArrowheads="1"/>
          </p:cNvPicPr>
          <p:nvPr/>
        </p:nvPicPr>
        <p:blipFill>
          <a:blip r:embed="rId2"/>
          <a:srcRect/>
          <a:stretch>
            <a:fillRect/>
          </a:stretch>
        </p:blipFill>
        <p:spPr bwMode="auto">
          <a:xfrm>
            <a:off x="152400" y="2286000"/>
            <a:ext cx="2438400" cy="457200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3" descr="C:\Users\COLLEGE\Desktop\FB_IMG_1624008274808-300x300.jpg"/>
          <p:cNvPicPr>
            <a:picLocks noChangeAspect="1" noChangeArrowheads="1"/>
          </p:cNvPicPr>
          <p:nvPr/>
        </p:nvPicPr>
        <p:blipFill>
          <a:blip r:embed="rId3"/>
          <a:srcRect/>
          <a:stretch>
            <a:fillRect/>
          </a:stretch>
        </p:blipFill>
        <p:spPr bwMode="auto">
          <a:xfrm>
            <a:off x="5943600" y="2286000"/>
            <a:ext cx="3657600" cy="457200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2"/>
          <p:cNvPicPr>
            <a:picLocks noChangeAspect="1" noChangeArrowheads="1"/>
          </p:cNvPicPr>
          <p:nvPr/>
        </p:nvPicPr>
        <p:blipFill>
          <a:blip r:embed="rId4"/>
          <a:srcRect/>
          <a:stretch>
            <a:fillRect/>
          </a:stretch>
        </p:blipFill>
        <p:spPr bwMode="auto">
          <a:xfrm>
            <a:off x="2667000" y="2286000"/>
            <a:ext cx="3124200" cy="4572000"/>
          </a:xfrm>
          <a:prstGeom prst="rect">
            <a:avLst/>
          </a:prstGeom>
          <a:ln w="88900" cap="sq" cmpd="thickThin">
            <a:solidFill>
              <a:srgbClr val="000000"/>
            </a:solidFill>
            <a:prstDash val="solid"/>
            <a:miter lim="800000"/>
          </a:ln>
          <a:effectLst>
            <a:innerShdw blurRad="76200">
              <a:srgbClr val="000000"/>
            </a:innerShdw>
          </a:effectLst>
        </p:spPr>
      </p:pic>
      <p:sp>
        <p:nvSpPr>
          <p:cNvPr id="5"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6" name="Rectangle 5"/>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7" name="Rectangle 6"/>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5"/>
              </a:rPr>
              <a:t>pandataraigovtcollege3@gmail.com</a:t>
            </a:r>
            <a:r>
              <a:rPr lang="en-US" b="1" dirty="0" smtClean="0"/>
              <a:t> </a:t>
            </a:r>
            <a:endParaRPr lang="en-US" dirty="0"/>
          </a:p>
        </p:txBody>
      </p:sp>
      <p:sp>
        <p:nvSpPr>
          <p:cNvPr id="8" name="Oval 6"/>
          <p:cNvSpPr/>
          <p:nvPr/>
        </p:nvSpPr>
        <p:spPr>
          <a:xfrm>
            <a:off x="228600" y="304800"/>
            <a:ext cx="6858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Oval 8"/>
          <p:cNvSpPr/>
          <p:nvPr/>
        </p:nvSpPr>
        <p:spPr>
          <a:xfrm>
            <a:off x="8763000" y="304800"/>
            <a:ext cx="7620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304800" y="1524000"/>
            <a:ext cx="4953000" cy="510540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C:\Users\COLLEGE\Desktop\IMG_20210624_122825-300x169.jpg"/>
          <p:cNvPicPr>
            <a:picLocks noChangeAspect="1" noChangeArrowheads="1"/>
          </p:cNvPicPr>
          <p:nvPr/>
        </p:nvPicPr>
        <p:blipFill>
          <a:blip r:embed="rId3"/>
          <a:srcRect/>
          <a:stretch>
            <a:fillRect/>
          </a:stretch>
        </p:blipFill>
        <p:spPr bwMode="auto">
          <a:xfrm>
            <a:off x="5334000" y="1524000"/>
            <a:ext cx="4343400" cy="5105400"/>
          </a:xfrm>
          <a:prstGeom prst="rect">
            <a:avLst/>
          </a:prstGeom>
          <a:ln w="88900" cap="sq" cmpd="thickThin">
            <a:solidFill>
              <a:srgbClr val="000000"/>
            </a:solidFill>
            <a:prstDash val="solid"/>
            <a:miter lim="800000"/>
          </a:ln>
          <a:effectLst>
            <a:innerShdw blurRad="76200">
              <a:srgbClr val="000000"/>
            </a:innerShdw>
          </a:effectLst>
        </p:spPr>
      </p:pic>
      <p:sp>
        <p:nvSpPr>
          <p:cNvPr id="5"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6" name="Rectangle 5"/>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7" name="Rectangle 6"/>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4"/>
              </a:rPr>
              <a:t>pandataraigovtcollege3@gmail.com</a:t>
            </a:r>
            <a:r>
              <a:rPr lang="en-US" b="1" dirty="0" smtClean="0"/>
              <a:t> </a:t>
            </a:r>
            <a:endParaRPr lang="en-US" dirty="0"/>
          </a:p>
        </p:txBody>
      </p:sp>
      <p:sp>
        <p:nvSpPr>
          <p:cNvPr id="8" name="Oval 6"/>
          <p:cNvSpPr/>
          <p:nvPr/>
        </p:nvSpPr>
        <p:spPr>
          <a:xfrm>
            <a:off x="228600" y="304800"/>
            <a:ext cx="6858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Oval 8"/>
          <p:cNvSpPr/>
          <p:nvPr/>
        </p:nvSpPr>
        <p:spPr>
          <a:xfrm>
            <a:off x="8763000" y="304800"/>
            <a:ext cx="7620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OLLEGE\Desktop\ABVGCP-Covide-19-scaled.jpg"/>
          <p:cNvPicPr>
            <a:picLocks noChangeAspect="1" noChangeArrowheads="1"/>
          </p:cNvPicPr>
          <p:nvPr/>
        </p:nvPicPr>
        <p:blipFill>
          <a:blip r:embed="rId2"/>
          <a:srcRect/>
          <a:stretch>
            <a:fillRect/>
          </a:stretch>
        </p:blipFill>
        <p:spPr bwMode="auto">
          <a:xfrm>
            <a:off x="381000" y="1676400"/>
            <a:ext cx="9067800" cy="4876800"/>
          </a:xfrm>
          <a:prstGeom prst="rect">
            <a:avLst/>
          </a:prstGeom>
          <a:ln w="88900" cap="sq" cmpd="thickThin">
            <a:solidFill>
              <a:srgbClr val="000000"/>
            </a:solidFill>
            <a:prstDash val="solid"/>
            <a:miter lim="800000"/>
          </a:ln>
          <a:effectLst>
            <a:innerShdw blurRad="76200">
              <a:srgbClr val="000000"/>
            </a:innerShdw>
          </a:effectLst>
        </p:spPr>
      </p:pic>
      <p:sp>
        <p:nvSpPr>
          <p:cNvPr id="3"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4" name="Rectangle 3"/>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5" name="Rectangle 4"/>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3"/>
              </a:rPr>
              <a:t>pandataraigovtcollege3@gmail.com</a:t>
            </a:r>
            <a:r>
              <a:rPr lang="en-US" b="1" dirty="0" smtClean="0"/>
              <a:t> </a:t>
            </a:r>
            <a:endParaRPr lang="en-US" dirty="0"/>
          </a:p>
        </p:txBody>
      </p:sp>
      <p:sp>
        <p:nvSpPr>
          <p:cNvPr id="6" name="Oval 6"/>
          <p:cNvSpPr/>
          <p:nvPr/>
        </p:nvSpPr>
        <p:spPr>
          <a:xfrm>
            <a:off x="228600" y="304800"/>
            <a:ext cx="6858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Oval 6"/>
          <p:cNvSpPr/>
          <p:nvPr/>
        </p:nvSpPr>
        <p:spPr>
          <a:xfrm>
            <a:off x="8763000" y="304800"/>
            <a:ext cx="7620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152400" y="1371600"/>
            <a:ext cx="4495800" cy="274320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noChangeArrowheads="1"/>
          </p:cNvPicPr>
          <p:nvPr/>
        </p:nvPicPr>
        <p:blipFill>
          <a:blip r:embed="rId3"/>
          <a:srcRect/>
          <a:stretch>
            <a:fillRect/>
          </a:stretch>
        </p:blipFill>
        <p:spPr bwMode="auto">
          <a:xfrm>
            <a:off x="152400" y="4267200"/>
            <a:ext cx="4419600" cy="236220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noChangeArrowheads="1"/>
          </p:cNvPicPr>
          <p:nvPr/>
        </p:nvPicPr>
        <p:blipFill>
          <a:blip r:embed="rId4"/>
          <a:srcRect/>
          <a:stretch>
            <a:fillRect/>
          </a:stretch>
        </p:blipFill>
        <p:spPr bwMode="auto">
          <a:xfrm>
            <a:off x="4648200" y="4343400"/>
            <a:ext cx="5105400" cy="2286000"/>
          </a:xfrm>
          <a:prstGeom prst="rect">
            <a:avLst/>
          </a:prstGeom>
          <a:ln w="88900" cap="sq" cmpd="thickThin">
            <a:solidFill>
              <a:srgbClr val="000000"/>
            </a:solidFill>
            <a:prstDash val="solid"/>
            <a:miter lim="800000"/>
          </a:ln>
          <a:effectLst>
            <a:innerShdw blurRad="76200">
              <a:srgbClr val="000000"/>
            </a:innerShdw>
          </a:effectLst>
        </p:spPr>
      </p:pic>
      <p:sp>
        <p:nvSpPr>
          <p:cNvPr id="7" name="WordArt 1"/>
          <p:cNvSpPr>
            <a:spLocks noChangeArrowheads="1" noChangeShapeType="1" noTextEdit="1"/>
          </p:cNvSpPr>
          <p:nvPr/>
        </p:nvSpPr>
        <p:spPr bwMode="auto">
          <a:xfrm>
            <a:off x="990600" y="304800"/>
            <a:ext cx="7696200" cy="566738"/>
          </a:xfrm>
          <a:prstGeom prst="rect">
            <a:avLst/>
          </a:prstGeom>
        </p:spPr>
        <p:txBody>
          <a:bodyPr wrap="none" fromWordArt="1">
            <a:prstTxWarp prst="textPlain">
              <a:avLst>
                <a:gd name="adj" fmla="val 49659"/>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8" name="Rectangle 7"/>
          <p:cNvSpPr/>
          <p:nvPr/>
        </p:nvSpPr>
        <p:spPr>
          <a:xfrm>
            <a:off x="381000" y="9144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t>
            </a:r>
            <a:r>
              <a:rPr lang="en-US" b="1" i="1" dirty="0" smtClean="0">
                <a:solidFill>
                  <a:srgbClr val="00B0F0"/>
                </a:solidFill>
              </a:rPr>
              <a:t>abvgcp.ac.in</a:t>
            </a:r>
            <a:r>
              <a:rPr lang="en-US" b="1" dirty="0" smtClean="0">
                <a:solidFill>
                  <a:srgbClr val="00B0F0"/>
                </a:solidFill>
              </a:rPr>
              <a:t>	</a:t>
            </a:r>
            <a:r>
              <a:rPr lang="en-US" b="1" dirty="0" smtClean="0"/>
              <a:t>	</a:t>
            </a:r>
            <a:endParaRPr lang="en-US" dirty="0"/>
          </a:p>
        </p:txBody>
      </p:sp>
      <p:sp>
        <p:nvSpPr>
          <p:cNvPr id="9" name="Rectangle 8"/>
          <p:cNvSpPr/>
          <p:nvPr/>
        </p:nvSpPr>
        <p:spPr>
          <a:xfrm>
            <a:off x="4648200" y="9144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5"/>
              </a:rPr>
              <a:t>pandataraigovtcollege3@gmail.com</a:t>
            </a:r>
            <a:r>
              <a:rPr lang="en-US" b="1" dirty="0" smtClean="0"/>
              <a:t> </a:t>
            </a:r>
            <a:endParaRPr lang="en-US" dirty="0"/>
          </a:p>
        </p:txBody>
      </p:sp>
      <p:sp>
        <p:nvSpPr>
          <p:cNvPr id="10" name="Oval 6"/>
          <p:cNvSpPr/>
          <p:nvPr/>
        </p:nvSpPr>
        <p:spPr>
          <a:xfrm>
            <a:off x="228600" y="152400"/>
            <a:ext cx="6858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Oval 10"/>
          <p:cNvSpPr/>
          <p:nvPr/>
        </p:nvSpPr>
        <p:spPr>
          <a:xfrm>
            <a:off x="8686800" y="152400"/>
            <a:ext cx="7620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3"/>
          <p:cNvPicPr>
            <a:picLocks noChangeAspect="1" noChangeArrowheads="1"/>
          </p:cNvPicPr>
          <p:nvPr/>
        </p:nvPicPr>
        <p:blipFill>
          <a:blip r:embed="rId8"/>
          <a:srcRect/>
          <a:stretch>
            <a:fillRect/>
          </a:stretch>
        </p:blipFill>
        <p:spPr bwMode="auto">
          <a:xfrm>
            <a:off x="4648200" y="1371599"/>
            <a:ext cx="5105400" cy="298469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28600" y="1676400"/>
            <a:ext cx="3048000" cy="4953000"/>
          </a:xfrm>
          <a:prstGeom prst="rect">
            <a:avLst/>
          </a:prstGeom>
          <a:ln w="88900" cap="sq" cmpd="thickThin">
            <a:solidFill>
              <a:srgbClr val="000000"/>
            </a:solidFill>
            <a:prstDash val="solid"/>
            <a:miter lim="800000"/>
          </a:ln>
          <a:effectLst>
            <a:innerShdw blurRad="76200">
              <a:srgbClr val="000000"/>
            </a:innerShdw>
          </a:effectLst>
        </p:spPr>
      </p:pic>
      <p:pic>
        <p:nvPicPr>
          <p:cNvPr id="1028" name="Picture 4"/>
          <p:cNvPicPr>
            <a:picLocks noChangeAspect="1" noChangeArrowheads="1"/>
          </p:cNvPicPr>
          <p:nvPr/>
        </p:nvPicPr>
        <p:blipFill>
          <a:blip r:embed="rId3"/>
          <a:srcRect/>
          <a:stretch>
            <a:fillRect/>
          </a:stretch>
        </p:blipFill>
        <p:spPr bwMode="auto">
          <a:xfrm>
            <a:off x="6553200" y="1676400"/>
            <a:ext cx="3124200" cy="4953000"/>
          </a:xfrm>
          <a:prstGeom prst="rect">
            <a:avLst/>
          </a:prstGeom>
          <a:ln w="88900" cap="sq" cmpd="thickThin">
            <a:solidFill>
              <a:srgbClr val="000000"/>
            </a:solidFill>
            <a:prstDash val="solid"/>
            <a:miter lim="800000"/>
          </a:ln>
          <a:effectLst>
            <a:innerShdw blurRad="76200">
              <a:srgbClr val="000000"/>
            </a:innerShdw>
          </a:effectLst>
        </p:spPr>
      </p:pic>
      <p:pic>
        <p:nvPicPr>
          <p:cNvPr id="1029" name="Picture 5"/>
          <p:cNvPicPr>
            <a:picLocks noChangeAspect="1" noChangeArrowheads="1"/>
          </p:cNvPicPr>
          <p:nvPr/>
        </p:nvPicPr>
        <p:blipFill>
          <a:blip r:embed="rId4"/>
          <a:srcRect/>
          <a:stretch>
            <a:fillRect/>
          </a:stretch>
        </p:blipFill>
        <p:spPr bwMode="auto">
          <a:xfrm>
            <a:off x="3429000" y="1676400"/>
            <a:ext cx="2971800" cy="4953000"/>
          </a:xfrm>
          <a:prstGeom prst="rect">
            <a:avLst/>
          </a:prstGeom>
          <a:ln w="88900" cap="sq" cmpd="thickThin">
            <a:solidFill>
              <a:srgbClr val="000000"/>
            </a:solidFill>
            <a:prstDash val="solid"/>
            <a:miter lim="800000"/>
          </a:ln>
          <a:effectLst>
            <a:innerShdw blurRad="76200">
              <a:srgbClr val="000000"/>
            </a:innerShdw>
          </a:effectLst>
        </p:spPr>
      </p:pic>
      <p:sp>
        <p:nvSpPr>
          <p:cNvPr id="7"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8" name="Rectangle 7"/>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9" name="Rectangle 8"/>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5"/>
              </a:rPr>
              <a:t>pandataraigovtcollege3@gmail.com</a:t>
            </a:r>
            <a:r>
              <a:rPr lang="en-US" b="1" dirty="0" smtClean="0"/>
              <a:t> </a:t>
            </a:r>
            <a:endParaRPr lang="en-US" dirty="0"/>
          </a:p>
        </p:txBody>
      </p:sp>
      <p:sp>
        <p:nvSpPr>
          <p:cNvPr id="10" name="Oval 6"/>
          <p:cNvSpPr/>
          <p:nvPr/>
        </p:nvSpPr>
        <p:spPr>
          <a:xfrm>
            <a:off x="228600" y="304800"/>
            <a:ext cx="6858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Oval 10"/>
          <p:cNvSpPr/>
          <p:nvPr/>
        </p:nvSpPr>
        <p:spPr>
          <a:xfrm>
            <a:off x="8763000" y="304800"/>
            <a:ext cx="7620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COLLEGE\Downloads\WhatsApp Image 2021-11-27 at 2.41.45 PM.jpeg"/>
          <p:cNvPicPr>
            <a:picLocks noChangeAspect="1" noChangeArrowheads="1"/>
          </p:cNvPicPr>
          <p:nvPr/>
        </p:nvPicPr>
        <p:blipFill>
          <a:blip r:embed="rId2"/>
          <a:srcRect/>
          <a:stretch>
            <a:fillRect/>
          </a:stretch>
        </p:blipFill>
        <p:spPr bwMode="auto">
          <a:xfrm>
            <a:off x="5257800" y="2057400"/>
            <a:ext cx="3886200" cy="2209800"/>
          </a:xfrm>
          <a:prstGeom prst="rect">
            <a:avLst/>
          </a:prstGeom>
          <a:ln w="88900" cap="sq" cmpd="thickThin">
            <a:solidFill>
              <a:srgbClr val="000000"/>
            </a:solidFill>
            <a:prstDash val="solid"/>
            <a:miter lim="800000"/>
          </a:ln>
          <a:effectLst>
            <a:innerShdw blurRad="76200">
              <a:srgbClr val="000000"/>
            </a:innerShdw>
          </a:effectLst>
        </p:spPr>
      </p:pic>
      <p:pic>
        <p:nvPicPr>
          <p:cNvPr id="1026" name="Picture 2"/>
          <p:cNvPicPr>
            <a:picLocks noChangeAspect="1" noChangeArrowheads="1"/>
          </p:cNvPicPr>
          <p:nvPr/>
        </p:nvPicPr>
        <p:blipFill>
          <a:blip r:embed="rId3"/>
          <a:srcRect/>
          <a:stretch>
            <a:fillRect/>
          </a:stretch>
        </p:blipFill>
        <p:spPr bwMode="auto">
          <a:xfrm>
            <a:off x="228600" y="2057400"/>
            <a:ext cx="3810000" cy="2194560"/>
          </a:xfrm>
          <a:prstGeom prst="rect">
            <a:avLst/>
          </a:prstGeom>
          <a:ln w="88900" cap="sq" cmpd="thickThin">
            <a:solidFill>
              <a:srgbClr val="000000"/>
            </a:solidFill>
            <a:prstDash val="solid"/>
            <a:miter lim="800000"/>
          </a:ln>
          <a:effectLst>
            <a:innerShdw blurRad="76200">
              <a:srgbClr val="000000"/>
            </a:innerShdw>
          </a:effectLst>
        </p:spPr>
      </p:pic>
      <p:pic>
        <p:nvPicPr>
          <p:cNvPr id="1027" name="Picture 3"/>
          <p:cNvPicPr>
            <a:picLocks noChangeAspect="1" noChangeArrowheads="1"/>
          </p:cNvPicPr>
          <p:nvPr/>
        </p:nvPicPr>
        <p:blipFill>
          <a:blip r:embed="rId4"/>
          <a:srcRect/>
          <a:stretch>
            <a:fillRect/>
          </a:stretch>
        </p:blipFill>
        <p:spPr bwMode="auto">
          <a:xfrm>
            <a:off x="228600" y="4495800"/>
            <a:ext cx="3733800" cy="2133600"/>
          </a:xfrm>
          <a:prstGeom prst="rect">
            <a:avLst/>
          </a:prstGeom>
          <a:ln w="88900" cap="sq" cmpd="thickThin">
            <a:solidFill>
              <a:srgbClr val="000000"/>
            </a:solidFill>
            <a:prstDash val="solid"/>
            <a:miter lim="800000"/>
          </a:ln>
          <a:effectLst>
            <a:innerShdw blurRad="76200">
              <a:srgbClr val="000000"/>
            </a:innerShdw>
          </a:effectLst>
        </p:spPr>
      </p:pic>
      <p:pic>
        <p:nvPicPr>
          <p:cNvPr id="1028" name="Picture 4" descr="C:\Users\COLLEGE\Downloads\index.jpg"/>
          <p:cNvPicPr>
            <a:picLocks noChangeAspect="1" noChangeArrowheads="1"/>
          </p:cNvPicPr>
          <p:nvPr/>
        </p:nvPicPr>
        <p:blipFill>
          <a:blip r:embed="rId5"/>
          <a:srcRect/>
          <a:stretch>
            <a:fillRect/>
          </a:stretch>
        </p:blipFill>
        <p:spPr bwMode="auto">
          <a:xfrm>
            <a:off x="5257800" y="4419600"/>
            <a:ext cx="3886200" cy="2209800"/>
          </a:xfrm>
          <a:prstGeom prst="rect">
            <a:avLst/>
          </a:prstGeom>
          <a:ln w="88900" cap="sq" cmpd="thickThin">
            <a:solidFill>
              <a:srgbClr val="000000"/>
            </a:solidFill>
            <a:prstDash val="solid"/>
            <a:miter lim="800000"/>
          </a:ln>
          <a:effectLst>
            <a:innerShdw blurRad="76200">
              <a:srgbClr val="000000"/>
            </a:innerShdw>
          </a:effectLst>
        </p:spPr>
      </p:pic>
      <p:sp>
        <p:nvSpPr>
          <p:cNvPr id="6"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7" name="Rectangle 6"/>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8" name="Rectangle 7"/>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6"/>
              </a:rPr>
              <a:t>pandataraigovtcollege3@gmail.com</a:t>
            </a:r>
            <a:r>
              <a:rPr lang="en-US" b="1" dirty="0" smtClean="0"/>
              <a:t> </a:t>
            </a:r>
            <a:endParaRPr lang="en-US" dirty="0"/>
          </a:p>
        </p:txBody>
      </p:sp>
      <p:sp>
        <p:nvSpPr>
          <p:cNvPr id="9" name="Oval 6"/>
          <p:cNvSpPr/>
          <p:nvPr/>
        </p:nvSpPr>
        <p:spPr>
          <a:xfrm>
            <a:off x="228600" y="304800"/>
            <a:ext cx="6858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Oval 9"/>
          <p:cNvSpPr/>
          <p:nvPr/>
        </p:nvSpPr>
        <p:spPr>
          <a:xfrm>
            <a:off x="8763000" y="304800"/>
            <a:ext cx="762000" cy="838200"/>
          </a:xfrm>
          <a:prstGeom prst="ellipse">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Rectangle 11"/>
          <p:cNvSpPr/>
          <p:nvPr/>
        </p:nvSpPr>
        <p:spPr>
          <a:xfrm>
            <a:off x="1143000" y="1524000"/>
            <a:ext cx="7467600" cy="369332"/>
          </a:xfrm>
          <a:prstGeom prst="rect">
            <a:avLst/>
          </a:prstGeom>
          <a:solidFill>
            <a:srgbClr val="FF0000"/>
          </a:solidFill>
        </p:spPr>
        <p:txBody>
          <a:bodyPr wrap="square">
            <a:spAutoFit/>
          </a:bodyPr>
          <a:lstStyle/>
          <a:p>
            <a:r>
              <a:rPr lang="en-US" b="1" dirty="0" smtClean="0"/>
              <a:t>     </a:t>
            </a:r>
            <a:r>
              <a:rPr lang="hi-IN" b="1" dirty="0" smtClean="0"/>
              <a:t>कोविड19(कोरोना</a:t>
            </a:r>
            <a:r>
              <a:rPr lang="hi-IN" b="1" dirty="0" smtClean="0"/>
              <a:t>) के रोकथाम एंव नियंत्रण हेतु जागरूकता अभियान</a:t>
            </a:r>
            <a:r>
              <a:rPr lang="hi-IN" b="1" dirty="0" smtClean="0"/>
              <a:t>।</a:t>
            </a:r>
            <a:r>
              <a:rPr lang="en-US" b="1" dirty="0" smtClean="0"/>
              <a:t>     </a:t>
            </a:r>
            <a:endParaRPr lang="hi-IN"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457200"/>
            <a:ext cx="5943600" cy="1477328"/>
          </a:xfrm>
          <a:prstGeom prst="rect">
            <a:avLst/>
          </a:prstGeom>
        </p:spPr>
        <p:txBody>
          <a:bodyPr wrap="square">
            <a:spAutoFit/>
          </a:bodyPr>
          <a:lstStyle/>
          <a:p>
            <a:r>
              <a:rPr lang="en-US" b="1" dirty="0" smtClean="0"/>
              <a:t>                     </a:t>
            </a:r>
            <a:r>
              <a:rPr lang="en-US" b="1" dirty="0" smtClean="0"/>
              <a:t>                  </a:t>
            </a:r>
          </a:p>
          <a:p>
            <a:endParaRPr lang="en-US" b="1" dirty="0" smtClean="0"/>
          </a:p>
          <a:p>
            <a:endParaRPr lang="en-US" b="1" dirty="0" smtClean="0"/>
          </a:p>
          <a:p>
            <a:endParaRPr lang="en-US" b="1" dirty="0" smtClean="0"/>
          </a:p>
          <a:p>
            <a:r>
              <a:rPr lang="en-US" b="1" dirty="0" smtClean="0"/>
              <a:t>                                                      Practical </a:t>
            </a:r>
            <a:r>
              <a:rPr lang="en-US" b="1" dirty="0" smtClean="0"/>
              <a:t>– Bio Chemical Test. </a:t>
            </a:r>
            <a:endParaRPr lang="en-US" b="1" dirty="0"/>
          </a:p>
        </p:txBody>
      </p:sp>
      <p:pic>
        <p:nvPicPr>
          <p:cNvPr id="2051" name="Picture 3" descr="C:\Users\COLLEGE\Desktop\IMG_20210706_074809.jpg"/>
          <p:cNvPicPr>
            <a:picLocks noChangeAspect="1" noChangeArrowheads="1"/>
          </p:cNvPicPr>
          <p:nvPr/>
        </p:nvPicPr>
        <p:blipFill>
          <a:blip r:embed="rId2" cstate="print"/>
          <a:srcRect/>
          <a:stretch>
            <a:fillRect/>
          </a:stretch>
        </p:blipFill>
        <p:spPr bwMode="auto">
          <a:xfrm>
            <a:off x="3581400" y="2438400"/>
            <a:ext cx="2590800" cy="228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2" name="Picture 4" descr="C:\Users\COLLEGE\Desktop\IMG_20210706_074832.jpg"/>
          <p:cNvPicPr>
            <a:picLocks noChangeAspect="1" noChangeArrowheads="1"/>
          </p:cNvPicPr>
          <p:nvPr/>
        </p:nvPicPr>
        <p:blipFill>
          <a:blip r:embed="rId3"/>
          <a:srcRect/>
          <a:stretch>
            <a:fillRect/>
          </a:stretch>
        </p:blipFill>
        <p:spPr bwMode="auto">
          <a:xfrm>
            <a:off x="6781800" y="4038600"/>
            <a:ext cx="2667000" cy="2514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3" name="Picture 5" descr="C:\Users\COLLEGE\Desktop\IMG_20210706_074852.jpg"/>
          <p:cNvPicPr>
            <a:picLocks noChangeAspect="1" noChangeArrowheads="1"/>
          </p:cNvPicPr>
          <p:nvPr/>
        </p:nvPicPr>
        <p:blipFill>
          <a:blip r:embed="rId4"/>
          <a:srcRect/>
          <a:stretch>
            <a:fillRect/>
          </a:stretch>
        </p:blipFill>
        <p:spPr bwMode="auto">
          <a:xfrm>
            <a:off x="152400" y="3962400"/>
            <a:ext cx="2971800" cy="2667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2286000" y="1828800"/>
            <a:ext cx="4648200" cy="369332"/>
          </a:xfrm>
          <a:prstGeom prst="rect">
            <a:avLst/>
          </a:prstGeom>
        </p:spPr>
        <p:txBody>
          <a:bodyPr wrap="square">
            <a:spAutoFit/>
          </a:bodyPr>
          <a:lstStyle/>
          <a:p>
            <a:pPr algn="ct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CLASS – B.SC. 3</a:t>
            </a:r>
            <a:r>
              <a:rPr lang="en-US" b="1" baseline="3000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RD</a:t>
            </a: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YEAR </a:t>
            </a:r>
            <a:endParaRPr lang="en-US" b="1"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endParaRPr>
          </a:p>
        </p:txBody>
      </p:sp>
      <p:pic>
        <p:nvPicPr>
          <p:cNvPr id="9" name="Picture 2" descr="C:\Users\COLLEGE\Desktop\IMG-20200219-WA0411-300x139.jpg"/>
          <p:cNvPicPr>
            <a:picLocks noChangeAspect="1" noChangeArrowheads="1"/>
          </p:cNvPicPr>
          <p:nvPr/>
        </p:nvPicPr>
        <p:blipFill>
          <a:blip r:embed="rId5"/>
          <a:srcRect/>
          <a:stretch>
            <a:fillRect/>
          </a:stretch>
        </p:blipFill>
        <p:spPr bwMode="auto">
          <a:xfrm>
            <a:off x="3505200" y="4876800"/>
            <a:ext cx="2895600" cy="175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11" name="Rectangle 10"/>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2" name="Rectangle 11"/>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6"/>
              </a:rPr>
              <a:t>pandataraigovtcollege3@gmail.com</a:t>
            </a:r>
            <a:r>
              <a:rPr lang="en-US" b="1" dirty="0" smtClean="0"/>
              <a:t> </a:t>
            </a:r>
            <a:endParaRPr lang="en-US" dirty="0"/>
          </a:p>
        </p:txBody>
      </p:sp>
      <p:sp>
        <p:nvSpPr>
          <p:cNvPr id="13" name="Oval 6"/>
          <p:cNvSpPr/>
          <p:nvPr/>
        </p:nvSpPr>
        <p:spPr>
          <a:xfrm>
            <a:off x="228600" y="304800"/>
            <a:ext cx="6858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Oval 13"/>
          <p:cNvSpPr/>
          <p:nvPr/>
        </p:nvSpPr>
        <p:spPr>
          <a:xfrm>
            <a:off x="8763000" y="304800"/>
            <a:ext cx="762000" cy="838200"/>
          </a:xfrm>
          <a:prstGeom prst="ellipse">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ectangle 14"/>
          <p:cNvSpPr/>
          <p:nvPr/>
        </p:nvSpPr>
        <p:spPr>
          <a:xfrm>
            <a:off x="152400" y="3505200"/>
            <a:ext cx="3124200" cy="307777"/>
          </a:xfrm>
          <a:prstGeom prst="rect">
            <a:avLst/>
          </a:prstGeom>
          <a:solidFill>
            <a:srgbClr val="FF0000"/>
          </a:solidFill>
        </p:spPr>
        <p:txBody>
          <a:bodyPr wrap="square">
            <a:spAutoFit/>
          </a:bodyPr>
          <a:lstStyle/>
          <a:p>
            <a:r>
              <a:rPr lang="en-US" sz="1400" b="1" dirty="0" smtClean="0"/>
              <a:t>Practical – Bio Chemical </a:t>
            </a:r>
            <a:r>
              <a:rPr lang="en-US" sz="1400" b="1" dirty="0" smtClean="0"/>
              <a:t>protein</a:t>
            </a:r>
            <a:r>
              <a:rPr lang="en-US" sz="1400" b="1" dirty="0" smtClean="0"/>
              <a:t> Test </a:t>
            </a:r>
            <a:endParaRPr lang="en-US" sz="1400" dirty="0"/>
          </a:p>
        </p:txBody>
      </p:sp>
      <p:sp>
        <p:nvSpPr>
          <p:cNvPr id="16" name="Rectangle 15"/>
          <p:cNvSpPr/>
          <p:nvPr/>
        </p:nvSpPr>
        <p:spPr>
          <a:xfrm>
            <a:off x="6477000" y="3505200"/>
            <a:ext cx="3124200" cy="307777"/>
          </a:xfrm>
          <a:prstGeom prst="rect">
            <a:avLst/>
          </a:prstGeom>
          <a:solidFill>
            <a:srgbClr val="FF0000"/>
          </a:solidFill>
        </p:spPr>
        <p:txBody>
          <a:bodyPr wrap="square">
            <a:spAutoFit/>
          </a:bodyPr>
          <a:lstStyle/>
          <a:p>
            <a:r>
              <a:rPr lang="en-US" sz="1400" b="1" dirty="0" smtClean="0"/>
              <a:t>Practical – Bio Chemical </a:t>
            </a:r>
            <a:r>
              <a:rPr lang="en-US" sz="1400" b="1" dirty="0" smtClean="0"/>
              <a:t>protein</a:t>
            </a:r>
            <a:r>
              <a:rPr lang="en-US" sz="1400" b="1" dirty="0" smtClean="0"/>
              <a:t> Test </a:t>
            </a:r>
            <a:endParaRPr lang="en-US" sz="1400" dirty="0"/>
          </a:p>
        </p:txBody>
      </p:sp>
      <p:pic>
        <p:nvPicPr>
          <p:cNvPr id="17" name="Picture 2" descr="C:\Users\COLLEGE\Desktop\IMG_20210624_080621-300x179.jpg"/>
          <p:cNvPicPr>
            <a:picLocks noChangeAspect="1" noChangeArrowheads="1"/>
          </p:cNvPicPr>
          <p:nvPr/>
        </p:nvPicPr>
        <p:blipFill>
          <a:blip r:embed="rId9"/>
          <a:srcRect/>
          <a:stretch>
            <a:fillRect/>
          </a:stretch>
        </p:blipFill>
        <p:spPr bwMode="auto">
          <a:xfrm>
            <a:off x="609600" y="2057400"/>
            <a:ext cx="1447800"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2" descr="C:\Users\COLLEGE\Desktop\IMG_20210624_080621-300x179.jpg"/>
          <p:cNvPicPr>
            <a:picLocks noChangeAspect="1" noChangeArrowheads="1"/>
          </p:cNvPicPr>
          <p:nvPr/>
        </p:nvPicPr>
        <p:blipFill>
          <a:blip r:embed="rId9"/>
          <a:srcRect/>
          <a:stretch>
            <a:fillRect/>
          </a:stretch>
        </p:blipFill>
        <p:spPr bwMode="auto">
          <a:xfrm>
            <a:off x="7543800" y="2133600"/>
            <a:ext cx="1447800" cy="1143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84" y="1447799"/>
            <a:ext cx="6477000" cy="3477875"/>
          </a:xfrm>
          <a:prstGeom prst="rect">
            <a:avLst/>
          </a:prstGeom>
          <a:noFill/>
        </p:spPr>
        <p:txBody>
          <a:bodyPr wrap="square" rtlCol="0">
            <a:spAutoFit/>
          </a:bodyPr>
          <a:lstStyle/>
          <a:p>
            <a:pPr algn="ctr"/>
            <a:endParaRPr lang="en-US" sz="4400" b="1" dirty="0" smtClean="0">
              <a:solidFill>
                <a:schemeClr val="bg1"/>
              </a:solidFill>
              <a:latin typeface="Times New Roman" pitchFamily="18" charset="0"/>
              <a:cs typeface="Arial" panose="020B0604020202020204" pitchFamily="34" charset="0"/>
            </a:endParaRPr>
          </a:p>
          <a:p>
            <a:pPr algn="ctr"/>
            <a:endParaRPr lang="en-US" sz="4400" b="1" dirty="0" smtClean="0">
              <a:solidFill>
                <a:schemeClr val="bg1"/>
              </a:solidFill>
              <a:latin typeface="Times New Roman" pitchFamily="18" charset="0"/>
              <a:cs typeface="Arial" panose="020B0604020202020204" pitchFamily="34" charset="0"/>
            </a:endParaRPr>
          </a:p>
          <a:p>
            <a:pPr algn="ctr"/>
            <a:r>
              <a:rPr lang="en-US" sz="4400" b="1" dirty="0" smtClean="0">
                <a:solidFill>
                  <a:schemeClr val="bg1"/>
                </a:solidFill>
                <a:latin typeface="Times New Roman" pitchFamily="18" charset="0"/>
                <a:cs typeface="Arial" panose="020B0604020202020204" pitchFamily="34" charset="0"/>
              </a:rPr>
              <a:t> </a:t>
            </a:r>
          </a:p>
          <a:p>
            <a:pPr algn="ctr"/>
            <a:endParaRPr lang="en-US" sz="4400" b="1" dirty="0">
              <a:solidFill>
                <a:schemeClr val="bg1"/>
              </a:solidFill>
              <a:latin typeface="Times New Roman" pitchFamily="18" charset="0"/>
              <a:cs typeface="Arial" panose="020B0604020202020204" pitchFamily="34" charset="0"/>
            </a:endParaRPr>
          </a:p>
          <a:p>
            <a:pPr algn="ctr"/>
            <a:endParaRPr lang="en-US" sz="4400" b="1" dirty="0">
              <a:solidFill>
                <a:schemeClr val="bg1"/>
              </a:solidFill>
              <a:latin typeface="Times New Roman" pitchFamily="18"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xmlns="" val="2213878581"/>
              </p:ext>
            </p:extLst>
          </p:nvPr>
        </p:nvGraphicFramePr>
        <p:xfrm>
          <a:off x="152400" y="1676400"/>
          <a:ext cx="9753600" cy="4876800"/>
        </p:xfrm>
        <a:graphic>
          <a:graphicData uri="http://schemas.openxmlformats.org/drawingml/2006/table">
            <a:tbl>
              <a:tblPr firstRow="1" bandRow="1">
                <a:tableStyleId>{1FECB4D8-DB02-4DC6-A0A2-4F2EBAE1DC90}</a:tableStyleId>
              </a:tblPr>
              <a:tblGrid>
                <a:gridCol w="9753600"/>
              </a:tblGrid>
              <a:tr h="814941">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3600" dirty="0" smtClean="0">
                          <a:effectLst>
                            <a:outerShdw blurRad="38100" dist="38100" dir="2700000" algn="tl">
                              <a:srgbClr val="000000">
                                <a:alpha val="43137"/>
                              </a:srgbClr>
                            </a:outerShdw>
                          </a:effectLst>
                        </a:rPr>
                        <a:t>ABOUT </a:t>
                      </a:r>
                      <a:r>
                        <a:rPr lang="en-US" sz="3600" baseline="0" dirty="0" smtClean="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PROGRAMME </a:t>
                      </a:r>
                      <a:r>
                        <a:rPr lang="en-US" sz="2000" dirty="0" smtClean="0"/>
                        <a:t> </a:t>
                      </a:r>
                      <a:endParaRPr lang="en-US" sz="2000" dirty="0" smtClean="0">
                        <a:latin typeface="Times New Roman" pitchFamily="18" charset="0"/>
                        <a:cs typeface="Aharoni" pitchFamily="2" charset="-79"/>
                      </a:endParaRPr>
                    </a:p>
                  </a:txBody>
                  <a:tcPr/>
                </a:tc>
              </a:tr>
              <a:tr h="4061859">
                <a:tc>
                  <a:txBody>
                    <a:bodyPr/>
                    <a:lstStyle/>
                    <a:p>
                      <a:pPr algn="just">
                        <a:buFont typeface="Wingdings" pitchFamily="2" charset="2"/>
                        <a:buNone/>
                      </a:pPr>
                      <a:endParaRPr lang="en-IN" sz="2400" kern="1200" dirty="0" smtClean="0">
                        <a:solidFill>
                          <a:schemeClr val="dk1"/>
                        </a:solidFill>
                        <a:latin typeface="Times New Roman" pitchFamily="18" charset="0"/>
                        <a:ea typeface="+mn-ea"/>
                        <a:cs typeface="Times New Roman" pitchFamily="18" charset="0"/>
                      </a:endParaRPr>
                    </a:p>
                  </a:txBody>
                  <a:tcPr/>
                </a:tc>
              </a:tr>
            </a:tbl>
          </a:graphicData>
        </a:graphic>
      </p:graphicFrame>
      <p:sp>
        <p:nvSpPr>
          <p:cNvPr id="8" name="Rectangle 7"/>
          <p:cNvSpPr/>
          <p:nvPr/>
        </p:nvSpPr>
        <p:spPr>
          <a:xfrm>
            <a:off x="228600" y="2895600"/>
            <a:ext cx="8610600" cy="3108543"/>
          </a:xfrm>
          <a:prstGeom prst="rect">
            <a:avLst/>
          </a:prstGeom>
        </p:spPr>
        <p:txBody>
          <a:bodyPr wrap="square">
            <a:spAutoFit/>
          </a:bodyPr>
          <a:lstStyle/>
          <a:p>
            <a:pPr algn="just">
              <a:buFont typeface="Wingdings" pitchFamily="2" charset="2"/>
              <a:buChar char="v"/>
            </a:pPr>
            <a:r>
              <a:rPr lang="en-IN" sz="2800" dirty="0" smtClean="0"/>
              <a:t>The B.Sc. (Biology) UG programme was started in     2011.</a:t>
            </a:r>
          </a:p>
          <a:p>
            <a:pPr algn="just">
              <a:buFont typeface="Wingdings" pitchFamily="2" charset="2"/>
              <a:buChar char="v"/>
            </a:pPr>
            <a:endParaRPr lang="en-IN" sz="2800" dirty="0" smtClean="0"/>
          </a:p>
          <a:p>
            <a:pPr algn="just">
              <a:buFont typeface="Wingdings" pitchFamily="2" charset="2"/>
              <a:buChar char="v"/>
            </a:pPr>
            <a:r>
              <a:rPr lang="en-IN" sz="2800" dirty="0" smtClean="0"/>
              <a:t>In this programme subjects (F.C., Botany, Zoology &amp; Chemistry) are available for students.</a:t>
            </a:r>
          </a:p>
          <a:p>
            <a:pPr algn="just">
              <a:buFont typeface="Wingdings" pitchFamily="2" charset="2"/>
              <a:buChar char="v"/>
            </a:pPr>
            <a:endParaRPr lang="en-IN" sz="2800" dirty="0" smtClean="0"/>
          </a:p>
          <a:p>
            <a:pPr algn="just">
              <a:buFont typeface="Wingdings" pitchFamily="2" charset="2"/>
              <a:buChar char="v"/>
            </a:pPr>
            <a:r>
              <a:rPr lang="en-IN" sz="2800" dirty="0" smtClean="0"/>
              <a:t> The examination pattern is annually. </a:t>
            </a:r>
            <a:endParaRPr lang="en-US" sz="2800" dirty="0"/>
          </a:p>
        </p:txBody>
      </p:sp>
      <p:sp>
        <p:nvSpPr>
          <p:cNvPr id="7"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9" name="Rectangle 8"/>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0" name="Rectangle 9"/>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2"/>
              </a:rPr>
              <a:t>pandataraigovtcollege3@gmail.com</a:t>
            </a:r>
            <a:r>
              <a:rPr lang="en-US" b="1" dirty="0" smtClean="0"/>
              <a:t> </a:t>
            </a:r>
            <a:endParaRPr lang="en-US" dirty="0"/>
          </a:p>
        </p:txBody>
      </p:sp>
      <p:sp>
        <p:nvSpPr>
          <p:cNvPr id="11" name="Oval 6"/>
          <p:cNvSpPr/>
          <p:nvPr/>
        </p:nvSpPr>
        <p:spPr>
          <a:xfrm>
            <a:off x="228600" y="304800"/>
            <a:ext cx="685800" cy="838200"/>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Oval 11"/>
          <p:cNvSpPr/>
          <p:nvPr/>
        </p:nvSpPr>
        <p:spPr>
          <a:xfrm>
            <a:off x="8763000" y="304800"/>
            <a:ext cx="7620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OLLEGE\Desktop\IMG_20210624_080621-300x179.jpg"/>
          <p:cNvPicPr>
            <a:picLocks noChangeAspect="1" noChangeArrowheads="1"/>
          </p:cNvPicPr>
          <p:nvPr/>
        </p:nvPicPr>
        <p:blipFill>
          <a:blip r:embed="rId2"/>
          <a:srcRect/>
          <a:stretch>
            <a:fillRect/>
          </a:stretch>
        </p:blipFill>
        <p:spPr bwMode="auto">
          <a:xfrm>
            <a:off x="533400" y="1981200"/>
            <a:ext cx="2438400" cy="228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C:\Users\COLLEGE\Desktop\IMG-20210706-WA0079-225x300.jpg"/>
          <p:cNvPicPr>
            <a:picLocks noChangeAspect="1" noChangeArrowheads="1"/>
          </p:cNvPicPr>
          <p:nvPr/>
        </p:nvPicPr>
        <p:blipFill>
          <a:blip r:embed="rId3"/>
          <a:srcRect/>
          <a:stretch>
            <a:fillRect/>
          </a:stretch>
        </p:blipFill>
        <p:spPr bwMode="auto">
          <a:xfrm>
            <a:off x="6705600" y="1981200"/>
            <a:ext cx="23622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5" descr="C:\Users\Dell\Desktop\New folder (3)\IMG20211202122024 (2).jpg"/>
          <p:cNvPicPr>
            <a:picLocks noChangeAspect="1" noChangeArrowheads="1"/>
          </p:cNvPicPr>
          <p:nvPr/>
        </p:nvPicPr>
        <p:blipFill>
          <a:blip r:embed="rId4" cstate="print"/>
          <a:srcRect/>
          <a:stretch>
            <a:fillRect/>
          </a:stretch>
        </p:blipFill>
        <p:spPr bwMode="auto">
          <a:xfrm>
            <a:off x="304800" y="4495800"/>
            <a:ext cx="2819400" cy="2209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p:cNvPicPr>
            <a:picLocks noChangeAspect="1" noChangeArrowheads="1"/>
          </p:cNvPicPr>
          <p:nvPr/>
        </p:nvPicPr>
        <p:blipFill>
          <a:blip r:embed="rId5"/>
          <a:srcRect/>
          <a:stretch>
            <a:fillRect/>
          </a:stretch>
        </p:blipFill>
        <p:spPr bwMode="auto">
          <a:xfrm>
            <a:off x="6781800" y="4419600"/>
            <a:ext cx="2667000" cy="2209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3200400" y="4038600"/>
            <a:ext cx="3465499" cy="369332"/>
          </a:xfrm>
          <a:prstGeom prst="rect">
            <a:avLst/>
          </a:prstGeom>
          <a:noFill/>
        </p:spPr>
        <p:txBody>
          <a:bodyPr wrap="square" rtlCol="0">
            <a:spAutoFit/>
          </a:bodyPr>
          <a:lstStyle/>
          <a:p>
            <a:r>
              <a:rPr lang="en-US" b="1" dirty="0" smtClean="0">
                <a:solidFill>
                  <a:srgbClr val="FF0000"/>
                </a:solidFill>
                <a:latin typeface="Cooper Black" pitchFamily="18" charset="0"/>
              </a:rPr>
              <a:t>BINOCULAR  MICROSCOP</a:t>
            </a:r>
            <a:endParaRPr lang="en-US" dirty="0"/>
          </a:p>
        </p:txBody>
      </p:sp>
      <p:sp>
        <p:nvSpPr>
          <p:cNvPr id="9"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10" name="Rectangle 9"/>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1" name="Rectangle 10"/>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6"/>
              </a:rPr>
              <a:t>pandataraigovtcollege3@gmail.com</a:t>
            </a:r>
            <a:r>
              <a:rPr lang="en-US" b="1" dirty="0" smtClean="0"/>
              <a:t> </a:t>
            </a:r>
            <a:endParaRPr lang="en-US" dirty="0"/>
          </a:p>
        </p:txBody>
      </p:sp>
      <p:sp>
        <p:nvSpPr>
          <p:cNvPr id="12" name="Oval 6"/>
          <p:cNvSpPr/>
          <p:nvPr/>
        </p:nvSpPr>
        <p:spPr>
          <a:xfrm>
            <a:off x="228600" y="304800"/>
            <a:ext cx="6858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Oval 12"/>
          <p:cNvSpPr/>
          <p:nvPr/>
        </p:nvSpPr>
        <p:spPr>
          <a:xfrm>
            <a:off x="8763000" y="304800"/>
            <a:ext cx="762000" cy="838200"/>
          </a:xfrm>
          <a:prstGeom prst="ellipse">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3"/>
          <p:cNvSpPr/>
          <p:nvPr/>
        </p:nvSpPr>
        <p:spPr>
          <a:xfrm>
            <a:off x="1676400" y="1600200"/>
            <a:ext cx="6934200" cy="369332"/>
          </a:xfrm>
          <a:prstGeom prst="rect">
            <a:avLst/>
          </a:prstGeom>
          <a:solidFill>
            <a:srgbClr val="FF0000"/>
          </a:solidFill>
        </p:spPr>
        <p:txBody>
          <a:bodyPr wrap="square">
            <a:spAutoFit/>
          </a:bodyPr>
          <a:lstStyle/>
          <a:p>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CLASS – B.SC. 3</a:t>
            </a:r>
            <a:r>
              <a:rPr lang="en-US" b="1" baseline="3000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RD</a:t>
            </a: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YEAR </a:t>
            </a:r>
            <a:r>
              <a:rPr lang="en-US" b="1" dirty="0" smtClean="0">
                <a:solidFill>
                  <a:srgbClr val="FF0000"/>
                </a:solidFill>
                <a:latin typeface="Cooper Black" pitchFamily="18" charset="0"/>
              </a:rPr>
              <a:t> </a:t>
            </a:r>
            <a:r>
              <a:rPr lang="en-US" sz="1600" b="1" dirty="0" smtClean="0">
                <a:solidFill>
                  <a:srgbClr val="00B0F0"/>
                </a:solidFill>
                <a:latin typeface="Cooper Black" pitchFamily="18" charset="0"/>
              </a:rPr>
              <a:t>BINOCULAR  MICROSCOP</a:t>
            </a:r>
            <a:endParaRPr lang="en-US" dirty="0">
              <a:solidFill>
                <a:srgbClr val="00B0F0"/>
              </a:solidFill>
            </a:endParaRPr>
          </a:p>
        </p:txBody>
      </p:sp>
      <p:pic>
        <p:nvPicPr>
          <p:cNvPr id="15" name="Picture 5" descr="C:\Users\Dell\Desktop\New folder (3)\IMG20211202122024 (2).jpg"/>
          <p:cNvPicPr>
            <a:picLocks noChangeAspect="1" noChangeArrowheads="1"/>
          </p:cNvPicPr>
          <p:nvPr/>
        </p:nvPicPr>
        <p:blipFill>
          <a:blip r:embed="rId4" cstate="print"/>
          <a:srcRect/>
          <a:stretch>
            <a:fillRect/>
          </a:stretch>
        </p:blipFill>
        <p:spPr bwMode="auto">
          <a:xfrm>
            <a:off x="3657600" y="4495800"/>
            <a:ext cx="2819400" cy="2209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3" descr="C:\Users\COLLEGE\Desktop\IMG-20210706-WA0079-225x300.jpg"/>
          <p:cNvPicPr>
            <a:picLocks noChangeAspect="1" noChangeArrowheads="1"/>
          </p:cNvPicPr>
          <p:nvPr/>
        </p:nvPicPr>
        <p:blipFill>
          <a:blip r:embed="rId3"/>
          <a:srcRect/>
          <a:stretch>
            <a:fillRect/>
          </a:stretch>
        </p:blipFill>
        <p:spPr bwMode="auto">
          <a:xfrm>
            <a:off x="3657600" y="2057400"/>
            <a:ext cx="23622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cover dir="l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a:stretch>
            <a:fillRect/>
          </a:stretch>
        </p:blipFill>
        <p:spPr bwMode="auto">
          <a:xfrm>
            <a:off x="4724400" y="1447800"/>
            <a:ext cx="4800600" cy="2667000"/>
          </a:xfrm>
          <a:prstGeom prst="rect">
            <a:avLst/>
          </a:prstGeom>
          <a:noFill/>
          <a:ln w="9525">
            <a:noFill/>
            <a:miter lim="800000"/>
            <a:headEnd/>
            <a:tailEnd/>
          </a:ln>
          <a:effectLst/>
        </p:spPr>
      </p:pic>
      <p:pic>
        <p:nvPicPr>
          <p:cNvPr id="66563" name="Picture 3" descr="C:\Users\COLLEGE\Desktop\index.jpg"/>
          <p:cNvPicPr>
            <a:picLocks noChangeAspect="1" noChangeArrowheads="1"/>
          </p:cNvPicPr>
          <p:nvPr/>
        </p:nvPicPr>
        <p:blipFill>
          <a:blip r:embed="rId4"/>
          <a:srcRect/>
          <a:stretch>
            <a:fillRect/>
          </a:stretch>
        </p:blipFill>
        <p:spPr bwMode="auto">
          <a:xfrm>
            <a:off x="0" y="1524000"/>
            <a:ext cx="4572000" cy="2438400"/>
          </a:xfrm>
          <a:prstGeom prst="rect">
            <a:avLst/>
          </a:prstGeom>
          <a:noFill/>
        </p:spPr>
      </p:pic>
      <p:pic>
        <p:nvPicPr>
          <p:cNvPr id="66564" name="Picture 4"/>
          <p:cNvPicPr>
            <a:picLocks noChangeAspect="1" noChangeArrowheads="1"/>
          </p:cNvPicPr>
          <p:nvPr/>
        </p:nvPicPr>
        <p:blipFill>
          <a:blip r:embed="rId5"/>
          <a:srcRect/>
          <a:stretch>
            <a:fillRect/>
          </a:stretch>
        </p:blipFill>
        <p:spPr bwMode="auto">
          <a:xfrm>
            <a:off x="228600" y="4038600"/>
            <a:ext cx="4267200" cy="2209800"/>
          </a:xfrm>
          <a:prstGeom prst="rect">
            <a:avLst/>
          </a:prstGeom>
          <a:noFill/>
          <a:ln w="9525">
            <a:noFill/>
            <a:miter lim="800000"/>
            <a:headEnd/>
            <a:tailEnd/>
          </a:ln>
          <a:effectLst/>
        </p:spPr>
      </p:pic>
      <p:pic>
        <p:nvPicPr>
          <p:cNvPr id="66565" name="Picture 5"/>
          <p:cNvPicPr>
            <a:picLocks noChangeAspect="1" noChangeArrowheads="1"/>
          </p:cNvPicPr>
          <p:nvPr/>
        </p:nvPicPr>
        <p:blipFill>
          <a:blip r:embed="rId6"/>
          <a:srcRect/>
          <a:stretch>
            <a:fillRect/>
          </a:stretch>
        </p:blipFill>
        <p:spPr bwMode="auto">
          <a:xfrm>
            <a:off x="4724400" y="4038600"/>
            <a:ext cx="5029200" cy="2286000"/>
          </a:xfrm>
          <a:prstGeom prst="rect">
            <a:avLst/>
          </a:prstGeom>
          <a:noFill/>
          <a:ln w="9525">
            <a:noFill/>
            <a:miter lim="800000"/>
            <a:headEnd/>
            <a:tailEnd/>
          </a:ln>
          <a:effectLst/>
        </p:spPr>
      </p:pic>
      <p:sp>
        <p:nvSpPr>
          <p:cNvPr id="6" name="TextBox 5"/>
          <p:cNvSpPr txBox="1"/>
          <p:nvPr/>
        </p:nvSpPr>
        <p:spPr>
          <a:xfrm>
            <a:off x="1143000" y="6324600"/>
            <a:ext cx="8153400" cy="369332"/>
          </a:xfrm>
          <a:prstGeom prst="rect">
            <a:avLst/>
          </a:prstGeom>
          <a:noFill/>
        </p:spPr>
        <p:txBody>
          <a:bodyPr wrap="square" rtlCol="0">
            <a:spAutoFit/>
          </a:bodyPr>
          <a:lstStyle/>
          <a:p>
            <a:r>
              <a:rPr lang="en-US" b="1" dirty="0" smtClean="0">
                <a:solidFill>
                  <a:srgbClr val="FF0000"/>
                </a:solidFill>
                <a:latin typeface="Cooper Black" pitchFamily="18" charset="0"/>
              </a:rPr>
              <a:t>   </a:t>
            </a: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CLASS – B.SC. 3</a:t>
            </a:r>
            <a:r>
              <a:rPr lang="en-US" b="1" baseline="3000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RD</a:t>
            </a: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YEAR </a:t>
            </a:r>
            <a:r>
              <a:rPr lang="en-US" b="1" dirty="0" smtClean="0">
                <a:solidFill>
                  <a:srgbClr val="FF0000"/>
                </a:solidFill>
                <a:latin typeface="Cooper Black" pitchFamily="18" charset="0"/>
              </a:rPr>
              <a:t> </a:t>
            </a:r>
            <a:r>
              <a:rPr lang="en-US" sz="1600" b="1" dirty="0" smtClean="0">
                <a:solidFill>
                  <a:srgbClr val="FF0000"/>
                </a:solidFill>
                <a:latin typeface="Cooper Black" pitchFamily="18" charset="0"/>
              </a:rPr>
              <a:t>BINOCULAR  MICROSCOP</a:t>
            </a:r>
            <a:endParaRPr lang="en-US" dirty="0"/>
          </a:p>
        </p:txBody>
      </p:sp>
      <p:sp>
        <p:nvSpPr>
          <p:cNvPr id="7" name="Rectangle 6"/>
          <p:cNvSpPr/>
          <p:nvPr/>
        </p:nvSpPr>
        <p:spPr>
          <a:xfrm>
            <a:off x="2133600" y="1600200"/>
            <a:ext cx="6172200" cy="369332"/>
          </a:xfrm>
          <a:prstGeom prst="rect">
            <a:avLst/>
          </a:prstGeom>
        </p:spPr>
        <p:txBody>
          <a:bodyPr wrap="square">
            <a:spAutoFit/>
          </a:bodyPr>
          <a:lstStyle/>
          <a:p>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CLASS – B.SC. 3</a:t>
            </a:r>
            <a:r>
              <a:rPr lang="en-US" b="1" baseline="3000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RD</a:t>
            </a: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YEAR </a:t>
            </a:r>
            <a:r>
              <a:rPr lang="en-US" b="1" dirty="0" smtClean="0">
                <a:solidFill>
                  <a:srgbClr val="FF0000"/>
                </a:solidFill>
                <a:latin typeface="Cooper Black" pitchFamily="18" charset="0"/>
              </a:rPr>
              <a:t> </a:t>
            </a:r>
            <a:r>
              <a:rPr lang="en-US" sz="1600" b="1" dirty="0" smtClean="0">
                <a:solidFill>
                  <a:srgbClr val="FF0000"/>
                </a:solidFill>
                <a:latin typeface="Cooper Black" pitchFamily="18" charset="0"/>
              </a:rPr>
              <a:t>BINOCULAR  MICROSCOP</a:t>
            </a:r>
            <a:endParaRPr lang="en-US" dirty="0"/>
          </a:p>
        </p:txBody>
      </p:sp>
      <p:sp>
        <p:nvSpPr>
          <p:cNvPr id="8"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9" name="Rectangle 8"/>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0" name="Rectangle 9"/>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7"/>
              </a:rPr>
              <a:t>pandataraigovtcollege3@gmail.com</a:t>
            </a:r>
            <a:r>
              <a:rPr lang="en-US" b="1" dirty="0" smtClean="0"/>
              <a:t> </a:t>
            </a:r>
            <a:endParaRPr lang="en-US" dirty="0"/>
          </a:p>
        </p:txBody>
      </p:sp>
      <p:sp>
        <p:nvSpPr>
          <p:cNvPr id="11" name="Oval 6"/>
          <p:cNvSpPr/>
          <p:nvPr/>
        </p:nvSpPr>
        <p:spPr>
          <a:xfrm>
            <a:off x="228600" y="304800"/>
            <a:ext cx="685800" cy="838200"/>
          </a:xfrm>
          <a:prstGeom prst="ellipse">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Oval 11"/>
          <p:cNvSpPr/>
          <p:nvPr/>
        </p:nvSpPr>
        <p:spPr>
          <a:xfrm>
            <a:off x="8763000" y="304800"/>
            <a:ext cx="762000" cy="838200"/>
          </a:xfrm>
          <a:prstGeom prst="ellipse">
            <a:avLst/>
          </a:prstGeom>
          <a:blipFill>
            <a:blip r:embed="rId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New folder (3)\BOTANY\IMG-20211208-WA0020.jpg"/>
          <p:cNvPicPr>
            <a:picLocks noChangeAspect="1" noChangeArrowheads="1"/>
          </p:cNvPicPr>
          <p:nvPr/>
        </p:nvPicPr>
        <p:blipFill>
          <a:blip r:embed="rId2"/>
          <a:srcRect/>
          <a:stretch>
            <a:fillRect/>
          </a:stretch>
        </p:blipFill>
        <p:spPr bwMode="auto">
          <a:xfrm>
            <a:off x="152400" y="1676400"/>
            <a:ext cx="4800600" cy="4953000"/>
          </a:xfrm>
          <a:prstGeom prst="rect">
            <a:avLst/>
          </a:prstGeom>
          <a:ln w="88900" cap="sq" cmpd="thickThin">
            <a:solidFill>
              <a:srgbClr val="000000"/>
            </a:solidFill>
            <a:prstDash val="solid"/>
            <a:miter lim="800000"/>
          </a:ln>
          <a:effectLst>
            <a:innerShdw blurRad="76200">
              <a:srgbClr val="000000"/>
            </a:innerShdw>
          </a:effectLst>
        </p:spPr>
      </p:pic>
      <p:sp>
        <p:nvSpPr>
          <p:cNvPr id="3" name="Rectangle 2"/>
          <p:cNvSpPr/>
          <p:nvPr/>
        </p:nvSpPr>
        <p:spPr>
          <a:xfrm>
            <a:off x="0" y="5791201"/>
            <a:ext cx="5486400" cy="1200329"/>
          </a:xfrm>
          <a:prstGeom prst="rect">
            <a:avLst/>
          </a:prstGeom>
          <a:noFill/>
        </p:spPr>
        <p:txBody>
          <a:bodyPr wrap="square" lIns="91440" tIns="45720" rIns="91440" bIns="45720">
            <a:spAutoFit/>
          </a:bodyPr>
          <a:lstStyle/>
          <a:p>
            <a:pPr algn="ctr"/>
            <a:r>
              <a:rPr lang="en-US" sz="24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GRAM POSITIVE AND </a:t>
            </a:r>
          </a:p>
          <a:p>
            <a:pPr algn="ctr"/>
            <a:r>
              <a:rPr lang="en-US" sz="24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GRAM NEGETIVE TEST</a:t>
            </a:r>
          </a:p>
          <a:p>
            <a:pPr algn="ctr"/>
            <a:r>
              <a:rPr lang="en-US" sz="24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CLASS – B.SC. 3</a:t>
            </a:r>
            <a:r>
              <a:rPr lang="en-US" sz="2400" b="1" baseline="3000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RD</a:t>
            </a:r>
            <a:r>
              <a:rPr lang="en-US" sz="24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YEAR </a:t>
            </a:r>
            <a:endParaRPr lang="en-US" sz="2400" b="1"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endParaRPr>
          </a:p>
        </p:txBody>
      </p:sp>
      <p:pic>
        <p:nvPicPr>
          <p:cNvPr id="4" name="Picture 2"/>
          <p:cNvPicPr>
            <a:picLocks noChangeAspect="1" noChangeArrowheads="1"/>
          </p:cNvPicPr>
          <p:nvPr/>
        </p:nvPicPr>
        <p:blipFill>
          <a:blip r:embed="rId3"/>
          <a:srcRect/>
          <a:stretch>
            <a:fillRect/>
          </a:stretch>
        </p:blipFill>
        <p:spPr bwMode="auto">
          <a:xfrm>
            <a:off x="5123069" y="1600200"/>
            <a:ext cx="4782931" cy="5257800"/>
          </a:xfrm>
          <a:prstGeom prst="rect">
            <a:avLst/>
          </a:prstGeom>
          <a:noFill/>
          <a:ln w="9525">
            <a:noFill/>
            <a:miter lim="800000"/>
            <a:headEnd/>
            <a:tailEnd/>
          </a:ln>
          <a:effectLst/>
        </p:spPr>
      </p:pic>
      <p:sp>
        <p:nvSpPr>
          <p:cNvPr id="6"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7" name="Rectangle 6"/>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8" name="Rectangle 7"/>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4"/>
              </a:rPr>
              <a:t>pandataraigovtcollege3@gmail.com</a:t>
            </a:r>
            <a:r>
              <a:rPr lang="en-US" b="1" dirty="0" smtClean="0"/>
              <a:t> </a:t>
            </a:r>
            <a:endParaRPr lang="en-US" dirty="0"/>
          </a:p>
        </p:txBody>
      </p:sp>
      <p:sp>
        <p:nvSpPr>
          <p:cNvPr id="9" name="Oval 6"/>
          <p:cNvSpPr/>
          <p:nvPr/>
        </p:nvSpPr>
        <p:spPr>
          <a:xfrm>
            <a:off x="228600" y="304800"/>
            <a:ext cx="6858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Oval 9"/>
          <p:cNvSpPr/>
          <p:nvPr/>
        </p:nvSpPr>
        <p:spPr>
          <a:xfrm>
            <a:off x="8763000" y="304800"/>
            <a:ext cx="7620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ell\Desktop\New folder (3)\IMG20211204155945.jpg"/>
          <p:cNvPicPr>
            <a:picLocks noChangeAspect="1" noChangeArrowheads="1"/>
          </p:cNvPicPr>
          <p:nvPr/>
        </p:nvPicPr>
        <p:blipFill>
          <a:blip r:embed="rId2" cstate="print"/>
          <a:srcRect/>
          <a:stretch>
            <a:fillRect/>
          </a:stretch>
        </p:blipFill>
        <p:spPr bwMode="auto">
          <a:xfrm>
            <a:off x="4267200" y="1600200"/>
            <a:ext cx="2743200" cy="4191000"/>
          </a:xfrm>
          <a:prstGeom prst="rect">
            <a:avLst/>
          </a:prstGeom>
          <a:ln w="88900" cap="sq" cmpd="thickThin">
            <a:solidFill>
              <a:srgbClr val="000000"/>
            </a:solidFill>
            <a:prstDash val="solid"/>
            <a:miter lim="800000"/>
          </a:ln>
          <a:effectLst>
            <a:innerShdw blurRad="76200">
              <a:srgbClr val="000000"/>
            </a:innerShdw>
          </a:effectLst>
        </p:spPr>
      </p:pic>
      <p:sp>
        <p:nvSpPr>
          <p:cNvPr id="3" name="Title 1"/>
          <p:cNvSpPr txBox="1">
            <a:spLocks/>
          </p:cNvSpPr>
          <p:nvPr/>
        </p:nvSpPr>
        <p:spPr>
          <a:xfrm>
            <a:off x="2209802" y="5791200"/>
            <a:ext cx="6172200" cy="533400"/>
          </a:xfrm>
          <a:prstGeom prst="rect">
            <a:avLst/>
          </a:prstGeom>
        </p:spPr>
        <p:txBody>
          <a:bodyPr vert="horz" lIns="91440" tIns="45720" rIns="91440" bIns="45720" rtlCol="0"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smtClean="0">
                <a:ln>
                  <a:noFill/>
                </a:ln>
                <a:solidFill>
                  <a:srgbClr val="FF0000"/>
                </a:solidFill>
                <a:effectLst/>
                <a:uLnTx/>
                <a:uFillTx/>
                <a:latin typeface="Cooper Black" pitchFamily="18" charset="0"/>
                <a:ea typeface="+mj-ea"/>
                <a:cs typeface="+mj-cs"/>
              </a:rPr>
              <a:t>     QUADRATE</a:t>
            </a:r>
            <a: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t>
            </a:r>
            <a:endParaRPr kumimoji="0" lang="en-IN"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endParaRPr>
          </a:p>
        </p:txBody>
      </p:sp>
      <p:sp>
        <p:nvSpPr>
          <p:cNvPr id="6" name="Rectangle 5"/>
          <p:cNvSpPr/>
          <p:nvPr/>
        </p:nvSpPr>
        <p:spPr>
          <a:xfrm>
            <a:off x="3200400" y="6324600"/>
            <a:ext cx="4114800" cy="369332"/>
          </a:xfrm>
          <a:prstGeom prst="rect">
            <a:avLst/>
          </a:prstGeom>
        </p:spPr>
        <p:txBody>
          <a:bodyPr wrap="square">
            <a:spAutoFit/>
          </a:bodyPr>
          <a:lstStyle/>
          <a:p>
            <a:pPr algn="ct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CLASS </a:t>
            </a: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B.SC. 3</a:t>
            </a:r>
            <a:r>
              <a:rPr lang="en-US" b="1" baseline="3000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RD</a:t>
            </a: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YEAR </a:t>
            </a:r>
            <a:endParaRPr lang="en-US" b="1"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endParaRPr>
          </a:p>
        </p:txBody>
      </p:sp>
      <p:pic>
        <p:nvPicPr>
          <p:cNvPr id="7169" name="Picture 1"/>
          <p:cNvPicPr>
            <a:picLocks noChangeAspect="1" noChangeArrowheads="1"/>
          </p:cNvPicPr>
          <p:nvPr/>
        </p:nvPicPr>
        <p:blipFill>
          <a:blip r:embed="rId3"/>
          <a:srcRect/>
          <a:stretch>
            <a:fillRect/>
          </a:stretch>
        </p:blipFill>
        <p:spPr bwMode="auto">
          <a:xfrm>
            <a:off x="7086600" y="1600200"/>
            <a:ext cx="2667000" cy="4495800"/>
          </a:xfrm>
          <a:prstGeom prst="rect">
            <a:avLst/>
          </a:prstGeom>
          <a:ln w="88900" cap="sq" cmpd="thickThin">
            <a:solidFill>
              <a:srgbClr val="000000"/>
            </a:solidFill>
            <a:prstDash val="solid"/>
            <a:miter lim="800000"/>
          </a:ln>
          <a:effectLst>
            <a:innerShdw blurRad="76200">
              <a:srgbClr val="000000"/>
            </a:innerShdw>
          </a:effectLst>
        </p:spPr>
      </p:pic>
      <p:pic>
        <p:nvPicPr>
          <p:cNvPr id="7170" name="Picture 2"/>
          <p:cNvPicPr>
            <a:picLocks noChangeAspect="1" noChangeArrowheads="1"/>
          </p:cNvPicPr>
          <p:nvPr/>
        </p:nvPicPr>
        <p:blipFill>
          <a:blip r:embed="rId4"/>
          <a:srcRect/>
          <a:stretch>
            <a:fillRect/>
          </a:stretch>
        </p:blipFill>
        <p:spPr bwMode="auto">
          <a:xfrm>
            <a:off x="304800" y="1752600"/>
            <a:ext cx="3657600" cy="4267200"/>
          </a:xfrm>
          <a:prstGeom prst="rect">
            <a:avLst/>
          </a:prstGeom>
          <a:ln w="228600" cap="sq" cmpd="thickThin">
            <a:solidFill>
              <a:srgbClr val="000000"/>
            </a:solidFill>
            <a:prstDash val="solid"/>
            <a:miter lim="800000"/>
          </a:ln>
          <a:effectLst>
            <a:innerShdw blurRad="76200">
              <a:srgbClr val="000000"/>
            </a:innerShdw>
          </a:effectLst>
        </p:spPr>
      </p:pic>
      <p:sp>
        <p:nvSpPr>
          <p:cNvPr id="7"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8" name="Rectangle 7"/>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9" name="Rectangle 8"/>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5"/>
              </a:rPr>
              <a:t>pandataraigovtcollege3@gmail.com</a:t>
            </a:r>
            <a:r>
              <a:rPr lang="en-US" b="1" dirty="0" smtClean="0"/>
              <a:t> </a:t>
            </a:r>
            <a:endParaRPr lang="en-US" dirty="0"/>
          </a:p>
        </p:txBody>
      </p:sp>
      <p:sp>
        <p:nvSpPr>
          <p:cNvPr id="10" name="Oval 6"/>
          <p:cNvSpPr/>
          <p:nvPr/>
        </p:nvSpPr>
        <p:spPr>
          <a:xfrm>
            <a:off x="228600" y="304800"/>
            <a:ext cx="6858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Oval 10"/>
          <p:cNvSpPr/>
          <p:nvPr/>
        </p:nvSpPr>
        <p:spPr>
          <a:xfrm>
            <a:off x="8763000" y="304800"/>
            <a:ext cx="7620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TextBox 11"/>
          <p:cNvSpPr txBox="1"/>
          <p:nvPr/>
        </p:nvSpPr>
        <p:spPr>
          <a:xfrm>
            <a:off x="2819400" y="1600200"/>
            <a:ext cx="5405262" cy="369332"/>
          </a:xfrm>
          <a:prstGeom prst="rect">
            <a:avLst/>
          </a:prstGeom>
          <a:noFill/>
        </p:spPr>
        <p:txBody>
          <a:bodyPr wrap="square" rtlCol="0">
            <a:spAutoFit/>
          </a:bodyPr>
          <a:lstStyle/>
          <a:p>
            <a:r>
              <a:rPr lang="en-US" b="1" dirty="0" smtClean="0">
                <a:solidFill>
                  <a:srgbClr val="00B0F0"/>
                </a:solidFill>
                <a:latin typeface="Cooper Black" pitchFamily="18" charset="0"/>
              </a:rPr>
              <a:t>DENCIYT  BY  QUADRATE      BSC 3</a:t>
            </a:r>
            <a:r>
              <a:rPr lang="en-US" b="1" baseline="30000" dirty="0" smtClean="0">
                <a:solidFill>
                  <a:srgbClr val="00B0F0"/>
                </a:solidFill>
                <a:latin typeface="Cooper Black" pitchFamily="18" charset="0"/>
              </a:rPr>
              <a:t>RD</a:t>
            </a:r>
            <a:r>
              <a:rPr lang="en-US" b="1" dirty="0" smtClean="0">
                <a:solidFill>
                  <a:srgbClr val="00B0F0"/>
                </a:solidFill>
                <a:latin typeface="Cooper Black" pitchFamily="18" charset="0"/>
              </a:rPr>
              <a:t>  YEAR</a:t>
            </a:r>
            <a:endParaRPr lang="en-US" dirty="0">
              <a:solidFill>
                <a:srgbClr val="00B0F0"/>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ppt_x</p:attrName>
                                        </p:attrNameLst>
                                      </p:cBhvr>
                                      <p:tavLst>
                                        <p:tav tm="0">
                                          <p:val>
                                            <p:strVal val="#ppt_x-.2"/>
                                          </p:val>
                                        </p:tav>
                                        <p:tav tm="100000">
                                          <p:val>
                                            <p:strVal val="#ppt_x"/>
                                          </p:val>
                                        </p:tav>
                                      </p:tavLst>
                                    </p:anim>
                                    <p:anim calcmode="lin" valueType="num">
                                      <p:cBhvr>
                                        <p:cTn id="8" dur="3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3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amond(in)">
                                      <p:cBhvr>
                                        <p:cTn id="14"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6019800"/>
            <a:ext cx="7772400" cy="646331"/>
          </a:xfrm>
          <a:prstGeom prst="rect">
            <a:avLst/>
          </a:prstGeom>
        </p:spPr>
        <p:txBody>
          <a:bodyPr wrap="square">
            <a:spAutoFit/>
          </a:bodyPr>
          <a:lstStyle/>
          <a:p>
            <a:pPr lvl="0">
              <a:spcBef>
                <a:spcPct val="0"/>
              </a:spcBef>
              <a:defRPr/>
            </a:pPr>
            <a:r>
              <a:rPr lang="en-US" b="1" dirty="0" smtClean="0">
                <a:solidFill>
                  <a:srgbClr val="FF0000"/>
                </a:solidFill>
                <a:latin typeface="Bahnschrift SemiBold Condensed" pitchFamily="34" charset="0"/>
              </a:rPr>
              <a:t/>
            </a:r>
            <a:br>
              <a:rPr lang="en-US" b="1" dirty="0" smtClean="0">
                <a:solidFill>
                  <a:srgbClr val="FF0000"/>
                </a:solidFill>
                <a:latin typeface="Bahnschrift SemiBold Condensed" pitchFamily="34" charset="0"/>
              </a:rPr>
            </a:br>
            <a:r>
              <a:rPr lang="en-US" b="1" dirty="0" smtClean="0">
                <a:solidFill>
                  <a:srgbClr val="FF0000"/>
                </a:solidFill>
                <a:latin typeface="Cooper Black" pitchFamily="18" charset="0"/>
              </a:rPr>
              <a:t> DENCIYT  BY  </a:t>
            </a:r>
            <a:r>
              <a:rPr lang="en-US" b="1" dirty="0" smtClean="0">
                <a:solidFill>
                  <a:srgbClr val="FF0000"/>
                </a:solidFill>
                <a:latin typeface="Cooper Black" pitchFamily="18" charset="0"/>
              </a:rPr>
              <a:t>QUADRATE      BSC 3</a:t>
            </a:r>
            <a:r>
              <a:rPr lang="en-US" b="1" baseline="30000" dirty="0" smtClean="0">
                <a:solidFill>
                  <a:srgbClr val="FF0000"/>
                </a:solidFill>
                <a:latin typeface="Cooper Black" pitchFamily="18" charset="0"/>
              </a:rPr>
              <a:t>RD</a:t>
            </a:r>
            <a:r>
              <a:rPr lang="en-US" b="1" dirty="0" smtClean="0">
                <a:solidFill>
                  <a:srgbClr val="FF0000"/>
                </a:solidFill>
                <a:latin typeface="Cooper Black" pitchFamily="18" charset="0"/>
              </a:rPr>
              <a:t>  YEAR </a:t>
            </a:r>
            <a:endParaRPr lang="en-US" dirty="0"/>
          </a:p>
        </p:txBody>
      </p:sp>
      <p:pic>
        <p:nvPicPr>
          <p:cNvPr id="6145" name="Picture 1"/>
          <p:cNvPicPr>
            <a:picLocks noChangeAspect="1" noChangeArrowheads="1"/>
          </p:cNvPicPr>
          <p:nvPr/>
        </p:nvPicPr>
        <p:blipFill>
          <a:blip r:embed="rId2"/>
          <a:srcRect/>
          <a:stretch>
            <a:fillRect/>
          </a:stretch>
        </p:blipFill>
        <p:spPr bwMode="auto">
          <a:xfrm>
            <a:off x="3429000" y="1600200"/>
            <a:ext cx="2819400" cy="4495800"/>
          </a:xfrm>
          <a:prstGeom prst="rect">
            <a:avLst/>
          </a:prstGeom>
          <a:ln w="88900" cap="sq" cmpd="thickThin">
            <a:solidFill>
              <a:srgbClr val="000000"/>
            </a:solidFill>
            <a:prstDash val="solid"/>
            <a:miter lim="800000"/>
          </a:ln>
          <a:effectLst>
            <a:innerShdw blurRad="76200">
              <a:srgbClr val="000000"/>
            </a:innerShdw>
          </a:effectLst>
        </p:spPr>
      </p:pic>
      <p:pic>
        <p:nvPicPr>
          <p:cNvPr id="6146" name="Picture 2"/>
          <p:cNvPicPr>
            <a:picLocks noChangeAspect="1" noChangeArrowheads="1"/>
          </p:cNvPicPr>
          <p:nvPr/>
        </p:nvPicPr>
        <p:blipFill>
          <a:blip r:embed="rId3"/>
          <a:srcRect/>
          <a:stretch>
            <a:fillRect/>
          </a:stretch>
        </p:blipFill>
        <p:spPr bwMode="auto">
          <a:xfrm>
            <a:off x="228600" y="1600200"/>
            <a:ext cx="2895600" cy="4572000"/>
          </a:xfrm>
          <a:prstGeom prst="rect">
            <a:avLst/>
          </a:prstGeom>
          <a:ln w="88900" cap="sq" cmpd="thickThin">
            <a:solidFill>
              <a:srgbClr val="000000"/>
            </a:solidFill>
            <a:prstDash val="solid"/>
            <a:miter lim="800000"/>
          </a:ln>
          <a:effectLst>
            <a:innerShdw blurRad="76200">
              <a:srgbClr val="000000"/>
            </a:innerShdw>
          </a:effectLst>
        </p:spPr>
      </p:pic>
      <p:pic>
        <p:nvPicPr>
          <p:cNvPr id="6147" name="Picture 3" descr="C:\Users\COLLEGE\Desktop\index.jpg"/>
          <p:cNvPicPr>
            <a:picLocks noChangeAspect="1" noChangeArrowheads="1"/>
          </p:cNvPicPr>
          <p:nvPr/>
        </p:nvPicPr>
        <p:blipFill>
          <a:blip r:embed="rId4"/>
          <a:srcRect/>
          <a:stretch>
            <a:fillRect/>
          </a:stretch>
        </p:blipFill>
        <p:spPr bwMode="auto">
          <a:xfrm>
            <a:off x="6400800" y="1600200"/>
            <a:ext cx="3200400" cy="4572000"/>
          </a:xfrm>
          <a:prstGeom prst="rect">
            <a:avLst/>
          </a:prstGeom>
          <a:ln w="88900" cap="sq" cmpd="thickThin">
            <a:solidFill>
              <a:srgbClr val="000000"/>
            </a:solidFill>
            <a:prstDash val="solid"/>
            <a:miter lim="800000"/>
          </a:ln>
          <a:effectLst>
            <a:innerShdw blurRad="76200">
              <a:srgbClr val="000000"/>
            </a:innerShdw>
          </a:effectLst>
        </p:spPr>
      </p:pic>
      <p:sp>
        <p:nvSpPr>
          <p:cNvPr id="6"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7" name="Rectangle 6"/>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8" name="Rectangle 7"/>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5"/>
              </a:rPr>
              <a:t>pandataraigovtcollege3@gmail.com</a:t>
            </a:r>
            <a:r>
              <a:rPr lang="en-US" b="1" dirty="0" smtClean="0"/>
              <a:t> </a:t>
            </a:r>
            <a:endParaRPr lang="en-US" dirty="0"/>
          </a:p>
        </p:txBody>
      </p:sp>
      <p:sp>
        <p:nvSpPr>
          <p:cNvPr id="9" name="Oval 6"/>
          <p:cNvSpPr/>
          <p:nvPr/>
        </p:nvSpPr>
        <p:spPr>
          <a:xfrm>
            <a:off x="228600" y="304800"/>
            <a:ext cx="6858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Oval 9"/>
          <p:cNvSpPr/>
          <p:nvPr/>
        </p:nvSpPr>
        <p:spPr>
          <a:xfrm>
            <a:off x="8763000" y="304800"/>
            <a:ext cx="7620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C:\Users\COLLEGE\Desktop\index.jpg"/>
          <p:cNvPicPr>
            <a:picLocks noChangeAspect="1" noChangeArrowheads="1"/>
          </p:cNvPicPr>
          <p:nvPr/>
        </p:nvPicPr>
        <p:blipFill>
          <a:blip r:embed="rId2"/>
          <a:srcRect/>
          <a:stretch>
            <a:fillRect/>
          </a:stretch>
        </p:blipFill>
        <p:spPr bwMode="auto">
          <a:xfrm>
            <a:off x="228600" y="1981200"/>
            <a:ext cx="4495800" cy="3733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22" name="Picture 2"/>
          <p:cNvPicPr>
            <a:picLocks noChangeAspect="1" noChangeArrowheads="1"/>
          </p:cNvPicPr>
          <p:nvPr/>
        </p:nvPicPr>
        <p:blipFill>
          <a:blip r:embed="rId3"/>
          <a:srcRect/>
          <a:stretch>
            <a:fillRect/>
          </a:stretch>
        </p:blipFill>
        <p:spPr bwMode="auto">
          <a:xfrm>
            <a:off x="4876800" y="2133600"/>
            <a:ext cx="5029200" cy="3657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p:cNvSpPr txBox="1"/>
          <p:nvPr/>
        </p:nvSpPr>
        <p:spPr>
          <a:xfrm>
            <a:off x="2438400" y="6096000"/>
            <a:ext cx="4110164" cy="738664"/>
          </a:xfrm>
          <a:prstGeom prst="rect">
            <a:avLst/>
          </a:prstGeom>
          <a:noFill/>
        </p:spPr>
        <p:txBody>
          <a:bodyPr wrap="none" rtlCol="0">
            <a:spAutoFit/>
          </a:bodyPr>
          <a:lstStyle/>
          <a:p>
            <a:r>
              <a:rPr lang="en-US" sz="2400" dirty="0" smtClean="0">
                <a:solidFill>
                  <a:srgbClr val="FF0000"/>
                </a:solidFill>
              </a:rPr>
              <a:t>         Centrifuge </a:t>
            </a:r>
            <a:r>
              <a:rPr lang="en-US" b="1" dirty="0" smtClean="0">
                <a:solidFill>
                  <a:srgbClr val="FF0000"/>
                </a:solidFill>
                <a:latin typeface="Cooper Black" pitchFamily="18" charset="0"/>
              </a:rPr>
              <a:t>    </a:t>
            </a:r>
            <a:r>
              <a:rPr lang="en-US" b="1" dirty="0" smtClean="0">
                <a:solidFill>
                  <a:srgbClr val="FF0000"/>
                </a:solidFill>
                <a:latin typeface="Cooper Black" pitchFamily="18" charset="0"/>
              </a:rPr>
              <a:t>BSC 3</a:t>
            </a:r>
            <a:r>
              <a:rPr lang="en-US" b="1" baseline="30000" dirty="0" smtClean="0">
                <a:solidFill>
                  <a:srgbClr val="FF0000"/>
                </a:solidFill>
                <a:latin typeface="Cooper Black" pitchFamily="18" charset="0"/>
              </a:rPr>
              <a:t>RD</a:t>
            </a:r>
            <a:r>
              <a:rPr lang="en-US" b="1" dirty="0" smtClean="0">
                <a:solidFill>
                  <a:srgbClr val="FF0000"/>
                </a:solidFill>
                <a:latin typeface="Cooper Black" pitchFamily="18" charset="0"/>
              </a:rPr>
              <a:t>  YEAR </a:t>
            </a:r>
            <a:endParaRPr lang="en-US" dirty="0" smtClean="0">
              <a:solidFill>
                <a:srgbClr val="FF0000"/>
              </a:solidFill>
            </a:endParaRPr>
          </a:p>
          <a:p>
            <a:endParaRPr lang="en-US" dirty="0"/>
          </a:p>
        </p:txBody>
      </p:sp>
      <p:sp>
        <p:nvSpPr>
          <p:cNvPr id="5"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6" name="Rectangle 5"/>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7" name="Rectangle 6"/>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4"/>
              </a:rPr>
              <a:t>pandataraigovtcollege3@gmail.com</a:t>
            </a:r>
            <a:r>
              <a:rPr lang="en-US" b="1" dirty="0" smtClean="0"/>
              <a:t> </a:t>
            </a:r>
            <a:endParaRPr lang="en-US" dirty="0"/>
          </a:p>
        </p:txBody>
      </p:sp>
      <p:sp>
        <p:nvSpPr>
          <p:cNvPr id="8" name="Oval 6"/>
          <p:cNvSpPr/>
          <p:nvPr/>
        </p:nvSpPr>
        <p:spPr>
          <a:xfrm>
            <a:off x="228600" y="304800"/>
            <a:ext cx="6858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Oval 8"/>
          <p:cNvSpPr/>
          <p:nvPr/>
        </p:nvSpPr>
        <p:spPr>
          <a:xfrm>
            <a:off x="8763000" y="304800"/>
            <a:ext cx="7620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29002" y="5105400"/>
            <a:ext cx="4419600" cy="144780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t/>
            </a:r>
            <a:b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br>
            <a:r>
              <a:rPr kumimoji="0" lang="en-US" sz="3900" b="1" i="0" u="none" strike="noStrike" kern="1200" cap="none" spc="0" normalizeH="0" baseline="0" noProof="0" dirty="0" smtClean="0">
                <a:ln>
                  <a:noFill/>
                </a:ln>
                <a:solidFill>
                  <a:srgbClr val="FF0000"/>
                </a:solidFill>
                <a:effectLst/>
                <a:uLnTx/>
                <a:uFillTx/>
                <a:latin typeface="Cooper Black" pitchFamily="18" charset="0"/>
                <a:ea typeface="+mj-ea"/>
                <a:cs typeface="+mj-cs"/>
              </a:rPr>
              <a:t>   </a:t>
            </a:r>
            <a:r>
              <a:rPr kumimoji="0" lang="en-US" sz="39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t>
            </a:r>
            <a:endParaRPr kumimoji="0" lang="en-IN" sz="39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endParaRPr>
          </a:p>
        </p:txBody>
      </p:sp>
      <p:pic>
        <p:nvPicPr>
          <p:cNvPr id="57345" name="Picture 1"/>
          <p:cNvPicPr>
            <a:picLocks noChangeAspect="1" noChangeArrowheads="1"/>
          </p:cNvPicPr>
          <p:nvPr/>
        </p:nvPicPr>
        <p:blipFill>
          <a:blip r:embed="rId2"/>
          <a:srcRect/>
          <a:stretch>
            <a:fillRect/>
          </a:stretch>
        </p:blipFill>
        <p:spPr bwMode="auto">
          <a:xfrm>
            <a:off x="0" y="1828800"/>
            <a:ext cx="3429000" cy="2514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7346" name="Picture 2"/>
          <p:cNvPicPr>
            <a:picLocks noChangeAspect="1" noChangeArrowheads="1"/>
          </p:cNvPicPr>
          <p:nvPr/>
        </p:nvPicPr>
        <p:blipFill>
          <a:blip r:embed="rId3"/>
          <a:srcRect/>
          <a:stretch>
            <a:fillRect/>
          </a:stretch>
        </p:blipFill>
        <p:spPr bwMode="auto">
          <a:xfrm>
            <a:off x="5638800" y="1676400"/>
            <a:ext cx="3810000" cy="2570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7347" name="Picture 3" descr="C:\Users\COLLEGE\Desktop\index.jpg"/>
          <p:cNvPicPr>
            <a:picLocks noChangeAspect="1" noChangeArrowheads="1"/>
          </p:cNvPicPr>
          <p:nvPr/>
        </p:nvPicPr>
        <p:blipFill>
          <a:blip r:embed="rId4"/>
          <a:srcRect/>
          <a:stretch>
            <a:fillRect/>
          </a:stretch>
        </p:blipFill>
        <p:spPr bwMode="auto">
          <a:xfrm>
            <a:off x="228600" y="4470400"/>
            <a:ext cx="3124200" cy="2235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p:cNvPicPr>
            <a:picLocks noChangeAspect="1" noChangeArrowheads="1"/>
          </p:cNvPicPr>
          <p:nvPr/>
        </p:nvPicPr>
        <p:blipFill>
          <a:blip r:embed="rId5" cstate="print"/>
          <a:srcRect/>
          <a:stretch>
            <a:fillRect/>
          </a:stretch>
        </p:blipFill>
        <p:spPr bwMode="auto">
          <a:xfrm>
            <a:off x="6172200" y="4343400"/>
            <a:ext cx="3458936" cy="2362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8" name="Rectangle 7"/>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9" name="Rectangle 8"/>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6"/>
              </a:rPr>
              <a:t>pandataraigovtcollege3@gmail.com</a:t>
            </a:r>
            <a:r>
              <a:rPr lang="en-US" b="1" dirty="0" smtClean="0"/>
              <a:t> </a:t>
            </a:r>
            <a:endParaRPr lang="en-US" dirty="0"/>
          </a:p>
        </p:txBody>
      </p:sp>
      <p:sp>
        <p:nvSpPr>
          <p:cNvPr id="10" name="Oval 6"/>
          <p:cNvSpPr/>
          <p:nvPr/>
        </p:nvSpPr>
        <p:spPr>
          <a:xfrm>
            <a:off x="228600" y="304800"/>
            <a:ext cx="6858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Oval 10"/>
          <p:cNvSpPr/>
          <p:nvPr/>
        </p:nvSpPr>
        <p:spPr>
          <a:xfrm>
            <a:off x="8763000" y="304800"/>
            <a:ext cx="762000" cy="838200"/>
          </a:xfrm>
          <a:prstGeom prst="ellipse">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3" descr="C:\Users\COLLEGE\Desktop\index.jpg"/>
          <p:cNvPicPr>
            <a:picLocks noChangeAspect="1" noChangeArrowheads="1"/>
          </p:cNvPicPr>
          <p:nvPr/>
        </p:nvPicPr>
        <p:blipFill>
          <a:blip r:embed="rId4"/>
          <a:srcRect/>
          <a:stretch>
            <a:fillRect/>
          </a:stretch>
        </p:blipFill>
        <p:spPr bwMode="auto">
          <a:xfrm>
            <a:off x="3429000" y="3505200"/>
            <a:ext cx="2542478"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ectangle 12"/>
          <p:cNvSpPr/>
          <p:nvPr/>
        </p:nvSpPr>
        <p:spPr>
          <a:xfrm>
            <a:off x="3048001" y="1524000"/>
            <a:ext cx="2895600" cy="1138773"/>
          </a:xfrm>
          <a:prstGeom prst="rect">
            <a:avLst/>
          </a:prstGeom>
          <a:ln>
            <a:solidFill>
              <a:schemeClr val="accent1"/>
            </a:solidFill>
          </a:ln>
        </p:spPr>
        <p:txBody>
          <a:bodyPr wrap="square">
            <a:spAutoFit/>
          </a:bodyPr>
          <a:lstStyle/>
          <a:p>
            <a:r>
              <a:rPr lang="en-US" b="1" dirty="0" smtClean="0">
                <a:solidFill>
                  <a:srgbClr val="FF0000"/>
                </a:solidFill>
                <a:latin typeface="Cooper Black" pitchFamily="18" charset="0"/>
              </a:rPr>
              <a:t>    </a:t>
            </a:r>
            <a:r>
              <a:rPr lang="en-US" sz="3200" dirty="0" smtClean="0">
                <a:solidFill>
                  <a:srgbClr val="FF0000"/>
                </a:solidFill>
              </a:rPr>
              <a:t>Chromatography</a:t>
            </a:r>
            <a:endParaRPr lang="en-US" dirty="0" smtClean="0">
              <a:solidFill>
                <a:srgbClr val="FF0000"/>
              </a:solidFill>
            </a:endParaRPr>
          </a:p>
          <a:p>
            <a:r>
              <a:rPr lang="en-US" b="1" dirty="0" smtClean="0">
                <a:solidFill>
                  <a:srgbClr val="FF0000"/>
                </a:solidFill>
                <a:latin typeface="Cooper Black" pitchFamily="18" charset="0"/>
              </a:rPr>
              <a:t>      BSC </a:t>
            </a:r>
            <a:r>
              <a:rPr lang="en-US" b="1" dirty="0" smtClean="0">
                <a:solidFill>
                  <a:srgbClr val="FF0000"/>
                </a:solidFill>
                <a:latin typeface="Cooper Black" pitchFamily="18" charset="0"/>
              </a:rPr>
              <a:t>3</a:t>
            </a:r>
            <a:r>
              <a:rPr lang="en-US" b="1" baseline="30000" dirty="0" smtClean="0">
                <a:solidFill>
                  <a:srgbClr val="FF0000"/>
                </a:solidFill>
                <a:latin typeface="Cooper Black" pitchFamily="18" charset="0"/>
              </a:rPr>
              <a:t>RD</a:t>
            </a:r>
            <a:r>
              <a:rPr lang="en-US" b="1" dirty="0" smtClean="0">
                <a:solidFill>
                  <a:srgbClr val="FF0000"/>
                </a:solidFill>
                <a:latin typeface="Cooper Black" pitchFamily="18" charset="0"/>
              </a:rPr>
              <a:t>  YEAR </a:t>
            </a:r>
            <a:endParaRPr lang="en-US" dirty="0"/>
          </a:p>
        </p:txBody>
      </p:sp>
    </p:spTree>
  </p:cSld>
  <p:clrMapOvr>
    <a:masterClrMapping/>
  </p:clrMapOvr>
  <p:transition spd="slow">
    <p:cover dir="l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2402" y="6096000"/>
            <a:ext cx="2819400" cy="76200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smtClean="0">
                <a:ln>
                  <a:noFill/>
                </a:ln>
                <a:solidFill>
                  <a:srgbClr val="FF0000"/>
                </a:solidFill>
                <a:effectLst/>
                <a:uLnTx/>
                <a:uFillTx/>
                <a:latin typeface="Cooper Black" pitchFamily="18" charset="0"/>
                <a:ea typeface="+mj-ea"/>
                <a:cs typeface="+mj-cs"/>
              </a:rPr>
              <a:t>SLIDE</a:t>
            </a:r>
            <a: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t>
            </a:r>
            <a:endParaRPr kumimoji="0" lang="en-IN"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endParaRPr>
          </a:p>
        </p:txBody>
      </p:sp>
      <p:pic>
        <p:nvPicPr>
          <p:cNvPr id="3" name="Picture 2" descr="C:\Users\COLLEGE\Desktop\IMG_20210623_213113-300x138.jpg"/>
          <p:cNvPicPr>
            <a:picLocks noChangeAspect="1" noChangeArrowheads="1"/>
          </p:cNvPicPr>
          <p:nvPr/>
        </p:nvPicPr>
        <p:blipFill>
          <a:blip r:embed="rId2"/>
          <a:srcRect/>
          <a:stretch>
            <a:fillRect/>
          </a:stretch>
        </p:blipFill>
        <p:spPr bwMode="auto">
          <a:xfrm>
            <a:off x="228600" y="3352800"/>
            <a:ext cx="4495800" cy="2895600"/>
          </a:xfrm>
          <a:prstGeom prst="rect">
            <a:avLst/>
          </a:prstGeom>
          <a:ln w="88900" cap="sq" cmpd="thickThin">
            <a:solidFill>
              <a:srgbClr val="000000"/>
            </a:solidFill>
            <a:prstDash val="solid"/>
            <a:miter lim="800000"/>
          </a:ln>
          <a:effectLst>
            <a:innerShdw blurRad="76200">
              <a:srgbClr val="000000"/>
            </a:innerShdw>
          </a:effectLst>
        </p:spPr>
      </p:pic>
      <p:pic>
        <p:nvPicPr>
          <p:cNvPr id="2050" name="Picture 2" descr="C:\Users\COLLEGE\Desktop\IMG_20210706_074809.jpg"/>
          <p:cNvPicPr>
            <a:picLocks noChangeAspect="1" noChangeArrowheads="1"/>
          </p:cNvPicPr>
          <p:nvPr/>
        </p:nvPicPr>
        <p:blipFill>
          <a:blip r:embed="rId3"/>
          <a:srcRect/>
          <a:stretch>
            <a:fillRect/>
          </a:stretch>
        </p:blipFill>
        <p:spPr bwMode="auto">
          <a:xfrm>
            <a:off x="4876800" y="3352800"/>
            <a:ext cx="4724400" cy="289560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4" descr="C:\Users\Dell\Desktop\New folder (3)\IMG20211202131626.jpg"/>
          <p:cNvPicPr>
            <a:picLocks noChangeAspect="1" noChangeArrowheads="1"/>
          </p:cNvPicPr>
          <p:nvPr/>
        </p:nvPicPr>
        <p:blipFill>
          <a:blip r:embed="rId4" cstate="print"/>
          <a:srcRect/>
          <a:stretch>
            <a:fillRect/>
          </a:stretch>
        </p:blipFill>
        <p:spPr bwMode="auto">
          <a:xfrm>
            <a:off x="7924800" y="1676400"/>
            <a:ext cx="1524001"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4" descr="C:\Users\Dell\Desktop\New folder (3)\IMG20211202131626.jpg"/>
          <p:cNvPicPr>
            <a:picLocks noChangeAspect="1" noChangeArrowheads="1"/>
          </p:cNvPicPr>
          <p:nvPr/>
        </p:nvPicPr>
        <p:blipFill>
          <a:blip r:embed="rId5" cstate="print"/>
          <a:srcRect/>
          <a:stretch>
            <a:fillRect/>
          </a:stretch>
        </p:blipFill>
        <p:spPr bwMode="auto">
          <a:xfrm>
            <a:off x="152400" y="1600200"/>
            <a:ext cx="1600200"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9" name="Rectangle 8"/>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0" name="Rectangle 9"/>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6"/>
              </a:rPr>
              <a:t>pandataraigovtcollege3@gmail.com</a:t>
            </a:r>
            <a:r>
              <a:rPr lang="en-US" b="1" dirty="0" smtClean="0"/>
              <a:t> </a:t>
            </a:r>
            <a:endParaRPr lang="en-US" dirty="0"/>
          </a:p>
        </p:txBody>
      </p:sp>
      <p:sp>
        <p:nvSpPr>
          <p:cNvPr id="11" name="Oval 6"/>
          <p:cNvSpPr/>
          <p:nvPr/>
        </p:nvSpPr>
        <p:spPr>
          <a:xfrm>
            <a:off x="228600" y="304800"/>
            <a:ext cx="6858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Oval 11"/>
          <p:cNvSpPr/>
          <p:nvPr/>
        </p:nvSpPr>
        <p:spPr>
          <a:xfrm>
            <a:off x="8763000" y="304800"/>
            <a:ext cx="762000" cy="838200"/>
          </a:xfrm>
          <a:prstGeom prst="ellipse">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Picture 2" descr="C:\Users\Dell\Desktop\New folder (3)\2ND Y\IMG-20211204-WA0005.jpg"/>
          <p:cNvPicPr>
            <a:picLocks noChangeAspect="1" noChangeArrowheads="1"/>
          </p:cNvPicPr>
          <p:nvPr/>
        </p:nvPicPr>
        <p:blipFill>
          <a:blip r:embed="rId9" cstate="print"/>
          <a:srcRect/>
          <a:stretch>
            <a:fillRect/>
          </a:stretch>
        </p:blipFill>
        <p:spPr bwMode="auto">
          <a:xfrm>
            <a:off x="3886200" y="1600200"/>
            <a:ext cx="2438400"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cover dir="l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ell\Desktop\New folder (3)\2ND Y\IMG-20211204-WA0005.jpg"/>
          <p:cNvPicPr>
            <a:picLocks noChangeAspect="1" noChangeArrowheads="1"/>
          </p:cNvPicPr>
          <p:nvPr/>
        </p:nvPicPr>
        <p:blipFill>
          <a:blip r:embed="rId2" cstate="print"/>
          <a:srcRect/>
          <a:stretch>
            <a:fillRect/>
          </a:stretch>
        </p:blipFill>
        <p:spPr bwMode="auto">
          <a:xfrm>
            <a:off x="3886200" y="1676400"/>
            <a:ext cx="3048000" cy="2324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itle 1"/>
          <p:cNvSpPr txBox="1">
            <a:spLocks/>
          </p:cNvSpPr>
          <p:nvPr/>
        </p:nvSpPr>
        <p:spPr>
          <a:xfrm>
            <a:off x="2514600" y="3657600"/>
            <a:ext cx="5867402" cy="190500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rgbClr val="FF0000"/>
                </a:solidFill>
                <a:effectLst/>
                <a:uLnTx/>
                <a:uFillTx/>
                <a:latin typeface="Algerian" pitchFamily="82" charset="0"/>
                <a:ea typeface="+mj-ea"/>
                <a:cs typeface="+mj-cs"/>
              </a:rPr>
              <a:t>RABBIT BONE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rgbClr val="FF0000"/>
                </a:solidFill>
                <a:effectLst/>
                <a:uLnTx/>
                <a:uFillTx/>
                <a:latin typeface="Cooper Black" pitchFamily="18" charset="0"/>
                <a:ea typeface="+mj-ea"/>
                <a:cs typeface="+mj-cs"/>
              </a:rPr>
              <a:t> BSC 2</a:t>
            </a:r>
            <a:r>
              <a:rPr kumimoji="0" lang="en-US" b="1" i="0" u="none" strike="noStrike" kern="1200" cap="none" spc="0" normalizeH="0" baseline="30000" noProof="0" dirty="0" smtClean="0">
                <a:ln>
                  <a:noFill/>
                </a:ln>
                <a:solidFill>
                  <a:srgbClr val="FF0000"/>
                </a:solidFill>
                <a:effectLst/>
                <a:uLnTx/>
                <a:uFillTx/>
                <a:latin typeface="Cooper Black" pitchFamily="18" charset="0"/>
                <a:ea typeface="+mj-ea"/>
                <a:cs typeface="+mj-cs"/>
              </a:rPr>
              <a:t>ND</a:t>
            </a:r>
            <a:r>
              <a:rPr kumimoji="0" lang="en-US" b="1" i="0" u="none" strike="noStrike" kern="1200" cap="none" spc="0" normalizeH="0" baseline="0" noProof="0" dirty="0" smtClean="0">
                <a:ln>
                  <a:noFill/>
                </a:ln>
                <a:solidFill>
                  <a:srgbClr val="FF0000"/>
                </a:solidFill>
                <a:effectLst/>
                <a:uLnTx/>
                <a:uFillTx/>
                <a:latin typeface="Cooper Black" pitchFamily="18" charset="0"/>
                <a:ea typeface="+mj-ea"/>
                <a:cs typeface="+mj-cs"/>
              </a:rPr>
              <a:t> YEAR   </a:t>
            </a:r>
            <a: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t/>
            </a:r>
            <a:b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br>
            <a: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r>
            <a:b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br>
            <a: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t>
            </a:r>
            <a:endParaRPr kumimoji="0" lang="en-IN"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endParaRPr>
          </a:p>
        </p:txBody>
      </p:sp>
      <p:sp>
        <p:nvSpPr>
          <p:cNvPr id="6"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7" name="Rectangle 6"/>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8" name="Rectangle 7"/>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3"/>
              </a:rPr>
              <a:t>pandataraigovtcollege3@gmail.com</a:t>
            </a:r>
            <a:r>
              <a:rPr lang="en-US" b="1" dirty="0" smtClean="0"/>
              <a:t> </a:t>
            </a:r>
            <a:endParaRPr lang="en-US" dirty="0"/>
          </a:p>
        </p:txBody>
      </p:sp>
      <p:sp>
        <p:nvSpPr>
          <p:cNvPr id="9" name="Oval 6"/>
          <p:cNvSpPr/>
          <p:nvPr/>
        </p:nvSpPr>
        <p:spPr>
          <a:xfrm>
            <a:off x="228600" y="304800"/>
            <a:ext cx="6858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Oval 9"/>
          <p:cNvSpPr/>
          <p:nvPr/>
        </p:nvSpPr>
        <p:spPr>
          <a:xfrm>
            <a:off x="8763000" y="304800"/>
            <a:ext cx="7620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Picture 1" descr="C:\Users\COLLEGE\Desktop\index.jpg"/>
          <p:cNvPicPr>
            <a:picLocks noChangeAspect="1" noChangeArrowheads="1"/>
          </p:cNvPicPr>
          <p:nvPr/>
        </p:nvPicPr>
        <p:blipFill>
          <a:blip r:embed="rId6"/>
          <a:srcRect/>
          <a:stretch>
            <a:fillRect/>
          </a:stretch>
        </p:blipFill>
        <p:spPr bwMode="auto">
          <a:xfrm>
            <a:off x="228600" y="1600200"/>
            <a:ext cx="3505200" cy="4876800"/>
          </a:xfrm>
          <a:prstGeom prst="rect">
            <a:avLst/>
          </a:prstGeom>
          <a:ln w="88900" cap="sq" cmpd="thickThin">
            <a:solidFill>
              <a:srgbClr val="000000"/>
            </a:solidFill>
            <a:prstDash val="solid"/>
            <a:miter lim="800000"/>
          </a:ln>
          <a:effectLst>
            <a:innerShdw blurRad="76200">
              <a:srgbClr val="000000"/>
            </a:innerShdw>
          </a:effectLst>
        </p:spPr>
      </p:pic>
      <p:sp>
        <p:nvSpPr>
          <p:cNvPr id="12" name="Rectangle 11"/>
          <p:cNvSpPr/>
          <p:nvPr/>
        </p:nvSpPr>
        <p:spPr>
          <a:xfrm flipH="1">
            <a:off x="381000" y="1981200"/>
            <a:ext cx="2133600" cy="369332"/>
          </a:xfrm>
          <a:prstGeom prst="rect">
            <a:avLst/>
          </a:prstGeom>
        </p:spPr>
        <p:txBody>
          <a:bodyPr wrap="square">
            <a:spAutoFit/>
          </a:bodyPr>
          <a:lstStyle/>
          <a:p>
            <a:pPr lvl="0" algn="ctr">
              <a:spcBef>
                <a:spcPct val="0"/>
              </a:spcBef>
              <a:defRPr/>
            </a:pPr>
            <a:r>
              <a:rPr lang="en-US" b="1" dirty="0" smtClean="0">
                <a:solidFill>
                  <a:srgbClr val="FF0000"/>
                </a:solidFill>
                <a:latin typeface="Cooper Black" pitchFamily="18" charset="0"/>
              </a:rPr>
              <a:t>BSC 2ND YEAR</a:t>
            </a:r>
            <a:r>
              <a:rPr lang="en-US" b="1" dirty="0" smtClean="0">
                <a:latin typeface="Bahnschrift SemiBold Condensed" pitchFamily="34" charset="0"/>
              </a:rPr>
              <a:t>                                                                                                                                                                                      </a:t>
            </a:r>
            <a:endParaRPr lang="en-IN" b="1" dirty="0" smtClean="0">
              <a:latin typeface="Bahnschrift SemiBold Condensed" pitchFamily="34" charset="0"/>
            </a:endParaRPr>
          </a:p>
        </p:txBody>
      </p:sp>
      <p:pic>
        <p:nvPicPr>
          <p:cNvPr id="13" name="Picture 3"/>
          <p:cNvPicPr>
            <a:picLocks noChangeAspect="1" noChangeArrowheads="1"/>
          </p:cNvPicPr>
          <p:nvPr/>
        </p:nvPicPr>
        <p:blipFill>
          <a:blip r:embed="rId7"/>
          <a:srcRect/>
          <a:stretch>
            <a:fillRect/>
          </a:stretch>
        </p:blipFill>
        <p:spPr bwMode="auto">
          <a:xfrm>
            <a:off x="6553200" y="4453269"/>
            <a:ext cx="3124200" cy="2252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4" descr="C:\Users\Dell\Desktop\New folder (3)\IMG20211202131626.jpg"/>
          <p:cNvPicPr>
            <a:picLocks noChangeAspect="1" noChangeArrowheads="1"/>
          </p:cNvPicPr>
          <p:nvPr/>
        </p:nvPicPr>
        <p:blipFill>
          <a:blip r:embed="rId8" cstate="print"/>
          <a:srcRect/>
          <a:stretch>
            <a:fillRect/>
          </a:stretch>
        </p:blipFill>
        <p:spPr bwMode="auto">
          <a:xfrm>
            <a:off x="7772400" y="2133600"/>
            <a:ext cx="1524001"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2"/>
          <p:cNvPicPr>
            <a:picLocks noChangeAspect="1" noChangeArrowheads="1"/>
          </p:cNvPicPr>
          <p:nvPr/>
        </p:nvPicPr>
        <p:blipFill>
          <a:blip r:embed="rId9"/>
          <a:srcRect/>
          <a:stretch>
            <a:fillRect/>
          </a:stretch>
        </p:blipFill>
        <p:spPr bwMode="auto">
          <a:xfrm>
            <a:off x="3962400" y="4419600"/>
            <a:ext cx="2438400" cy="22097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Dell\Desktop\New folder (3)\IMG20211204154211 (3).jpg"/>
          <p:cNvPicPr>
            <a:picLocks noChangeAspect="1" noChangeArrowheads="1"/>
          </p:cNvPicPr>
          <p:nvPr/>
        </p:nvPicPr>
        <p:blipFill>
          <a:blip r:embed="rId2" cstate="print"/>
          <a:srcRect/>
          <a:stretch>
            <a:fillRect/>
          </a:stretch>
        </p:blipFill>
        <p:spPr bwMode="auto">
          <a:xfrm>
            <a:off x="304800" y="1676400"/>
            <a:ext cx="2879048" cy="45019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itle 1"/>
          <p:cNvSpPr txBox="1">
            <a:spLocks/>
          </p:cNvSpPr>
          <p:nvPr/>
        </p:nvSpPr>
        <p:spPr>
          <a:xfrm>
            <a:off x="0" y="5715000"/>
            <a:ext cx="6172200" cy="1905000"/>
          </a:xfrm>
          <a:prstGeom prst="rect">
            <a:avLst/>
          </a:prstGeom>
        </p:spPr>
        <p:txBody>
          <a:bodyPr vert="horz" lIns="91440" tIns="45720" rIns="91440" bIns="45720" rtlCol="0" anchor="ctr">
            <a:normAutofit fontScale="6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t/>
            </a:r>
            <a:b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br>
            <a:r>
              <a:rPr kumimoji="0" lang="en-US" sz="4400" b="1" i="0" u="none" strike="noStrike" kern="1200" cap="none" spc="0" normalizeH="0" baseline="0" noProof="0" dirty="0" smtClean="0">
                <a:ln>
                  <a:noFill/>
                </a:ln>
                <a:solidFill>
                  <a:srgbClr val="FF0000"/>
                </a:solidFill>
                <a:effectLst/>
                <a:uLnTx/>
                <a:uFillTx/>
                <a:latin typeface="Cooper Black" pitchFamily="18" charset="0"/>
                <a:ea typeface="+mj-ea"/>
                <a:cs typeface="+mj-cs"/>
              </a:rPr>
              <a:t>  </a:t>
            </a:r>
            <a:r>
              <a:rPr kumimoji="0" lang="en-US" sz="2400" b="1" i="0" u="none" strike="noStrike" kern="1200" cap="none" spc="0" normalizeH="0" baseline="0" noProof="0" dirty="0" smtClean="0">
                <a:ln>
                  <a:noFill/>
                </a:ln>
                <a:solidFill>
                  <a:srgbClr val="FF0000"/>
                </a:solidFill>
                <a:effectLst/>
                <a:uLnTx/>
                <a:uFillTx/>
                <a:latin typeface="Cooper Black" pitchFamily="18" charset="0"/>
                <a:ea typeface="+mj-ea"/>
                <a:cs typeface="+mj-cs"/>
              </a:rPr>
              <a:t>DEESSECTING </a:t>
            </a:r>
            <a:r>
              <a:rPr kumimoji="0" lang="en-US" sz="2400" b="1" i="0" u="none" strike="noStrike" kern="1200" cap="none" spc="0" normalizeH="0" baseline="0" noProof="0" dirty="0" smtClean="0">
                <a:ln>
                  <a:noFill/>
                </a:ln>
                <a:solidFill>
                  <a:srgbClr val="FF0000"/>
                </a:solidFill>
                <a:effectLst/>
                <a:uLnTx/>
                <a:uFillTx/>
                <a:latin typeface="Cooper Black" pitchFamily="18" charset="0"/>
                <a:ea typeface="+mj-ea"/>
                <a:cs typeface="+mj-cs"/>
              </a:rPr>
              <a:t>MICROSCOP</a:t>
            </a:r>
            <a:endParaRPr kumimoji="0" lang="en-US" sz="4400" b="1" i="0" u="none" strike="noStrike" kern="1200" cap="none" spc="0" normalizeH="0" baseline="0" noProof="0" dirty="0" smtClean="0">
              <a:ln>
                <a:noFill/>
              </a:ln>
              <a:solidFill>
                <a:srgbClr val="FF0000"/>
              </a:solidFill>
              <a:effectLst/>
              <a:uLnTx/>
              <a:uFillTx/>
              <a:latin typeface="Cooper Black" pitchFamily="18"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t/>
            </a:r>
            <a:b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br>
            <a: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r>
            <a:b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br>
            <a: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t>
            </a:r>
            <a:endParaRPr kumimoji="0" lang="en-IN"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endParaRPr>
          </a:p>
        </p:txBody>
      </p:sp>
      <p:pic>
        <p:nvPicPr>
          <p:cNvPr id="4" name="Picture 2" descr="C:\Users\Dell\Desktop\New folder (3)\BOTANY\IMG-20211208-WA0030.jpg"/>
          <p:cNvPicPr>
            <a:picLocks noChangeAspect="1" noChangeArrowheads="1"/>
          </p:cNvPicPr>
          <p:nvPr/>
        </p:nvPicPr>
        <p:blipFill>
          <a:blip r:embed="rId3"/>
          <a:srcRect/>
          <a:stretch>
            <a:fillRect/>
          </a:stretch>
        </p:blipFill>
        <p:spPr bwMode="auto">
          <a:xfrm>
            <a:off x="3505200" y="1752600"/>
            <a:ext cx="2559050" cy="43390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3352800" y="6172200"/>
            <a:ext cx="3581400" cy="369332"/>
          </a:xfrm>
          <a:prstGeom prst="rect">
            <a:avLst/>
          </a:prstGeom>
          <a:solidFill>
            <a:srgbClr val="FF0000"/>
          </a:solidFill>
        </p:spPr>
        <p:txBody>
          <a:bodyPr wrap="square">
            <a:spAutoFit/>
          </a:bodyPr>
          <a:lstStyle/>
          <a:p>
            <a:pPr algn="ct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BINOCULAR MICROSCOPE</a:t>
            </a:r>
            <a:endParaRPr lang="en-US" b="1"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endParaRPr>
          </a:p>
        </p:txBody>
      </p:sp>
      <p:pic>
        <p:nvPicPr>
          <p:cNvPr id="7" name="Picture 4" descr="C:\Users\Dell\Desktop\New folder (3)\IMG20211202131626.jpg"/>
          <p:cNvPicPr>
            <a:picLocks noChangeAspect="1" noChangeArrowheads="1"/>
          </p:cNvPicPr>
          <p:nvPr/>
        </p:nvPicPr>
        <p:blipFill>
          <a:blip r:embed="rId4" cstate="print"/>
          <a:srcRect/>
          <a:stretch>
            <a:fillRect/>
          </a:stretch>
        </p:blipFill>
        <p:spPr bwMode="auto">
          <a:xfrm>
            <a:off x="6934200" y="1905000"/>
            <a:ext cx="2362200" cy="3733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9" name="Rectangle 8"/>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0" name="Rectangle 9"/>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5"/>
              </a:rPr>
              <a:t>pandataraigovtcollege3@gmail.com</a:t>
            </a:r>
            <a:r>
              <a:rPr lang="en-US" b="1" dirty="0" smtClean="0"/>
              <a:t> </a:t>
            </a:r>
            <a:endParaRPr lang="en-US" dirty="0"/>
          </a:p>
        </p:txBody>
      </p:sp>
      <p:sp>
        <p:nvSpPr>
          <p:cNvPr id="11" name="Oval 6"/>
          <p:cNvSpPr/>
          <p:nvPr/>
        </p:nvSpPr>
        <p:spPr>
          <a:xfrm>
            <a:off x="228600" y="304800"/>
            <a:ext cx="6858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Oval 11"/>
          <p:cNvSpPr/>
          <p:nvPr/>
        </p:nvSpPr>
        <p:spPr>
          <a:xfrm>
            <a:off x="8763000" y="304800"/>
            <a:ext cx="7620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Rectangle 12"/>
          <p:cNvSpPr/>
          <p:nvPr/>
        </p:nvSpPr>
        <p:spPr>
          <a:xfrm>
            <a:off x="7086600" y="6172200"/>
            <a:ext cx="2819400" cy="369332"/>
          </a:xfrm>
          <a:prstGeom prst="rect">
            <a:avLst/>
          </a:prstGeom>
        </p:spPr>
        <p:txBody>
          <a:bodyPr wrap="square">
            <a:spAutoFit/>
          </a:bodyPr>
          <a:lstStyle/>
          <a:p>
            <a:r>
              <a:rPr lang="en-US" b="1" dirty="0" smtClean="0">
                <a:solidFill>
                  <a:srgbClr val="FF0000"/>
                </a:solidFill>
                <a:latin typeface="Cooper Black" pitchFamily="18" charset="0"/>
              </a:rPr>
              <a:t>SIMPAL MICROSCOP</a:t>
            </a:r>
            <a:endParaRPr lang="en-US" dirty="0"/>
          </a:p>
        </p:txBody>
      </p:sp>
    </p:spTree>
  </p:cSld>
  <p:clrMapOvr>
    <a:masterClrMapping/>
  </p:clrMapOvr>
  <p:transition spd="slow">
    <p:diamon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676400"/>
          <a:ext cx="9448800" cy="4953000"/>
        </p:xfrm>
        <a:graphic>
          <a:graphicData uri="http://schemas.openxmlformats.org/drawingml/2006/table">
            <a:tbl>
              <a:tblPr firstRow="1" bandRow="1">
                <a:tableStyleId>{9DCAF9ED-07DC-4A11-8D7F-57B35C25682E}</a:tableStyleId>
              </a:tblPr>
              <a:tblGrid>
                <a:gridCol w="9448800"/>
              </a:tblGrid>
              <a:tr h="1130200">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3600" dirty="0" smtClean="0">
                          <a:effectLst>
                            <a:outerShdw blurRad="38100" dist="38100" dir="2700000" algn="tl">
                              <a:srgbClr val="000000">
                                <a:alpha val="43137"/>
                              </a:srgbClr>
                            </a:outerShdw>
                          </a:effectLst>
                        </a:rPr>
                        <a:t>OBJECTIVE OF</a:t>
                      </a:r>
                      <a:r>
                        <a:rPr lang="en-US" sz="3600" baseline="0" dirty="0" smtClean="0">
                          <a:effectLst>
                            <a:outerShdw blurRad="38100" dist="38100" dir="2700000" algn="tl">
                              <a:srgbClr val="000000">
                                <a:alpha val="43137"/>
                              </a:srgbClr>
                            </a:outerShdw>
                          </a:effectLst>
                        </a:rPr>
                        <a:t> THE </a:t>
                      </a:r>
                      <a:r>
                        <a:rPr lang="en-US" sz="3600" dirty="0" smtClean="0">
                          <a:effectLst>
                            <a:outerShdw blurRad="38100" dist="38100" dir="2700000" algn="tl">
                              <a:srgbClr val="000000">
                                <a:alpha val="43137"/>
                              </a:srgbClr>
                            </a:outerShdw>
                          </a:effectLst>
                        </a:rPr>
                        <a:t>PROGRAMME </a:t>
                      </a:r>
                    </a:p>
                    <a:p>
                      <a:pPr marL="0" marR="0" indent="0" algn="ctr" defTabSz="1218987" rtl="0" eaLnBrk="1" fontAlgn="auto" latinLnBrk="0" hangingPunct="1">
                        <a:lnSpc>
                          <a:spcPct val="100000"/>
                        </a:lnSpc>
                        <a:spcBef>
                          <a:spcPts val="0"/>
                        </a:spcBef>
                        <a:spcAft>
                          <a:spcPts val="0"/>
                        </a:spcAft>
                        <a:buClrTx/>
                        <a:buSzTx/>
                        <a:buFontTx/>
                        <a:buNone/>
                        <a:tabLst/>
                        <a:defRPr/>
                      </a:pPr>
                      <a:r>
                        <a:rPr lang="en-US" sz="2000" dirty="0" smtClean="0"/>
                        <a:t> </a:t>
                      </a:r>
                      <a:endParaRPr lang="en-US" sz="2000" dirty="0" smtClean="0">
                        <a:latin typeface="Times New Roman" pitchFamily="18" charset="0"/>
                        <a:cs typeface="Aharoni" pitchFamily="2" charset="-79"/>
                      </a:endParaRPr>
                    </a:p>
                  </a:txBody>
                  <a:tcPr/>
                </a:tc>
              </a:tr>
              <a:tr h="1252163">
                <a:tc>
                  <a:txBody>
                    <a:bodyPr/>
                    <a:lstStyle/>
                    <a:p>
                      <a:pPr marL="342900" marR="0" lvl="1" indent="-342900" algn="just" defTabSz="914400" rtl="0" eaLnBrk="1" fontAlgn="auto" latinLnBrk="0" hangingPunct="1">
                        <a:lnSpc>
                          <a:spcPct val="100000"/>
                        </a:lnSpc>
                        <a:spcBef>
                          <a:spcPts val="0"/>
                        </a:spcBef>
                        <a:spcAft>
                          <a:spcPts val="0"/>
                        </a:spcAft>
                        <a:buClrTx/>
                        <a:buSzTx/>
                        <a:buFont typeface="Wingdings" pitchFamily="2" charset="2"/>
                        <a:buChar char="q"/>
                        <a:tabLst/>
                        <a:defRPr/>
                      </a:pPr>
                      <a:r>
                        <a:rPr lang="en-IN" sz="2400" kern="1200" baseline="0" dirty="0" smtClean="0"/>
                        <a:t> </a:t>
                      </a:r>
                      <a:r>
                        <a:rPr lang="en-US" sz="2400" dirty="0" smtClean="0"/>
                        <a:t>To impart theoretical and empirical understanding of the subjects to its students.</a:t>
                      </a:r>
                    </a:p>
                    <a:p>
                      <a:pPr marL="342900" indent="-342900" algn="just">
                        <a:buFont typeface="Wingdings" pitchFamily="2" charset="2"/>
                        <a:buChar char="q"/>
                      </a:pPr>
                      <a:endParaRPr lang="en-US" sz="2400" i="0" kern="1200" baseline="0" dirty="0" smtClean="0">
                        <a:solidFill>
                          <a:schemeClr val="dk1"/>
                        </a:solidFill>
                        <a:latin typeface="Times New Roman" pitchFamily="18" charset="0"/>
                        <a:ea typeface="+mn-ea"/>
                        <a:cs typeface="Times New Roman" pitchFamily="18" charset="0"/>
                      </a:endParaRPr>
                    </a:p>
                  </a:txBody>
                  <a:tcPr/>
                </a:tc>
              </a:tr>
              <a:tr h="1421865">
                <a:tc>
                  <a:txBody>
                    <a:bodyPr/>
                    <a:lstStyle/>
                    <a:p>
                      <a:pPr marL="342900" marR="0" lvl="1" indent="-342900" algn="just"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smtClean="0"/>
                        <a:t>To promote research activities of the faculty for better understanding of issues of  science significance in country.</a:t>
                      </a:r>
                    </a:p>
                    <a:p>
                      <a:pPr marL="342900" marR="0" indent="-342900" algn="just"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sz="2400" i="0" kern="1200" baseline="0" dirty="0" smtClean="0">
                        <a:solidFill>
                          <a:schemeClr val="dk1"/>
                        </a:solidFill>
                        <a:latin typeface="Times New Roman" pitchFamily="18" charset="0"/>
                        <a:ea typeface="+mn-ea"/>
                        <a:cs typeface="Times New Roman" pitchFamily="18" charset="0"/>
                      </a:endParaRPr>
                    </a:p>
                  </a:txBody>
                  <a:tcPr/>
                </a:tc>
              </a:tr>
              <a:tr h="1148772">
                <a:tc>
                  <a:txBody>
                    <a:bodyPr/>
                    <a:lstStyle/>
                    <a:p>
                      <a:pPr marL="342900" marR="0" indent="-342900" algn="just"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dirty="0" smtClean="0"/>
                        <a:t>To help students pursue their higher education in Botany, Zoology and chemistry.</a:t>
                      </a:r>
                      <a:endParaRPr lang="en-US" sz="2400" i="0" kern="1200" baseline="0" dirty="0" smtClean="0">
                        <a:solidFill>
                          <a:schemeClr val="dk1"/>
                        </a:solidFill>
                        <a:latin typeface="Times New Roman" pitchFamily="18" charset="0"/>
                        <a:ea typeface="+mn-ea"/>
                        <a:cs typeface="Times New Roman" pitchFamily="18" charset="0"/>
                      </a:endParaRPr>
                    </a:p>
                  </a:txBody>
                  <a:tcPr/>
                </a:tc>
              </a:tr>
            </a:tbl>
          </a:graphicData>
        </a:graphic>
      </p:graphicFrame>
      <p:sp>
        <p:nvSpPr>
          <p:cNvPr id="3"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4" name="Rectangle 3"/>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5" name="Rectangle 4"/>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2"/>
              </a:rPr>
              <a:t>pandataraigovtcollege3@gmail.com</a:t>
            </a:r>
            <a:r>
              <a:rPr lang="en-US" b="1" dirty="0" smtClean="0"/>
              <a:t> </a:t>
            </a:r>
            <a:endParaRPr lang="en-US" dirty="0"/>
          </a:p>
        </p:txBody>
      </p:sp>
      <p:sp>
        <p:nvSpPr>
          <p:cNvPr id="6" name="Oval 6"/>
          <p:cNvSpPr/>
          <p:nvPr/>
        </p:nvSpPr>
        <p:spPr>
          <a:xfrm>
            <a:off x="228600" y="304800"/>
            <a:ext cx="685800" cy="838200"/>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Oval 6"/>
          <p:cNvSpPr/>
          <p:nvPr/>
        </p:nvSpPr>
        <p:spPr>
          <a:xfrm>
            <a:off x="8763000" y="304800"/>
            <a:ext cx="7620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09802" y="5105400"/>
            <a:ext cx="6172200" cy="2286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t>
            </a:r>
            <a:endParaRPr kumimoji="0" lang="en-IN"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endParaRPr>
          </a:p>
        </p:txBody>
      </p:sp>
      <p:pic>
        <p:nvPicPr>
          <p:cNvPr id="4" name="Picture 2" descr="C:\Users\COLLEGE\Desktop\IMG_20210318_115859-2-1024x768.jpg"/>
          <p:cNvPicPr>
            <a:picLocks noChangeAspect="1" noChangeArrowheads="1"/>
          </p:cNvPicPr>
          <p:nvPr/>
        </p:nvPicPr>
        <p:blipFill>
          <a:blip r:embed="rId2"/>
          <a:srcRect/>
          <a:stretch>
            <a:fillRect/>
          </a:stretch>
        </p:blipFill>
        <p:spPr bwMode="auto">
          <a:xfrm>
            <a:off x="6477000" y="2133600"/>
            <a:ext cx="3124200" cy="4419600"/>
          </a:xfrm>
          <a:prstGeom prst="rect">
            <a:avLst/>
          </a:prstGeom>
          <a:ln w="88900" cap="sq" cmpd="thickThin">
            <a:solidFill>
              <a:srgbClr val="000000"/>
            </a:solidFill>
            <a:prstDash val="solid"/>
            <a:miter lim="800000"/>
          </a:ln>
          <a:effectLst>
            <a:innerShdw blurRad="76200">
              <a:srgbClr val="000000"/>
            </a:innerShdw>
          </a:effectLst>
        </p:spPr>
      </p:pic>
      <p:sp>
        <p:nvSpPr>
          <p:cNvPr id="6" name="TextBox 5"/>
          <p:cNvSpPr txBox="1"/>
          <p:nvPr/>
        </p:nvSpPr>
        <p:spPr>
          <a:xfrm>
            <a:off x="2590800" y="1524000"/>
            <a:ext cx="5105400" cy="461665"/>
          </a:xfrm>
          <a:prstGeom prst="rect">
            <a:avLst/>
          </a:prstGeom>
          <a:solidFill>
            <a:srgbClr val="FF0000"/>
          </a:solidFill>
          <a:ln>
            <a:solidFill>
              <a:schemeClr val="accent1"/>
            </a:solidFill>
          </a:ln>
        </p:spPr>
        <p:txBody>
          <a:bodyPr wrap="square" rtlCol="0">
            <a:spAutoFit/>
          </a:bodyPr>
          <a:lstStyle/>
          <a:p>
            <a:r>
              <a:rPr lang="en-US" dirty="0" err="1" smtClean="0">
                <a:solidFill>
                  <a:srgbClr val="00B0F0"/>
                </a:solidFill>
              </a:rPr>
              <a:t>बीएससी</a:t>
            </a:r>
            <a:r>
              <a:rPr lang="en-US" dirty="0" smtClean="0">
                <a:solidFill>
                  <a:srgbClr val="00B0F0"/>
                </a:solidFill>
              </a:rPr>
              <a:t> </a:t>
            </a:r>
            <a:r>
              <a:rPr lang="en-US" dirty="0" err="1" smtClean="0">
                <a:solidFill>
                  <a:srgbClr val="00B0F0"/>
                </a:solidFill>
              </a:rPr>
              <a:t>फर्स्ट</a:t>
            </a:r>
            <a:r>
              <a:rPr lang="en-US" dirty="0" smtClean="0">
                <a:solidFill>
                  <a:srgbClr val="00B0F0"/>
                </a:solidFill>
              </a:rPr>
              <a:t> </a:t>
            </a:r>
            <a:r>
              <a:rPr lang="en-US" dirty="0" err="1" smtClean="0">
                <a:solidFill>
                  <a:srgbClr val="00B0F0"/>
                </a:solidFill>
              </a:rPr>
              <a:t>ईयर</a:t>
            </a:r>
            <a:r>
              <a:rPr lang="en-US" dirty="0" smtClean="0">
                <a:solidFill>
                  <a:srgbClr val="00B0F0"/>
                </a:solidFill>
              </a:rPr>
              <a:t> </a:t>
            </a:r>
            <a:r>
              <a:rPr lang="en-US" sz="2400" dirty="0" smtClean="0">
                <a:solidFill>
                  <a:srgbClr val="00B0F0"/>
                </a:solidFill>
              </a:rPr>
              <a:t>Smart class online class.</a:t>
            </a:r>
            <a:endParaRPr lang="en-US" dirty="0">
              <a:solidFill>
                <a:srgbClr val="00B0F0"/>
              </a:solidFill>
            </a:endParaRPr>
          </a:p>
        </p:txBody>
      </p:sp>
      <p:pic>
        <p:nvPicPr>
          <p:cNvPr id="7" name="Picture 3" descr="C:\Users\COLLEGE\Desktop\IMG_20210623_211928.jpg"/>
          <p:cNvPicPr>
            <a:picLocks noChangeAspect="1" noChangeArrowheads="1"/>
          </p:cNvPicPr>
          <p:nvPr/>
        </p:nvPicPr>
        <p:blipFill>
          <a:blip r:embed="rId3"/>
          <a:srcRect/>
          <a:stretch>
            <a:fillRect/>
          </a:stretch>
        </p:blipFill>
        <p:spPr bwMode="auto">
          <a:xfrm>
            <a:off x="152400" y="2133600"/>
            <a:ext cx="3200400" cy="4419600"/>
          </a:xfrm>
          <a:prstGeom prst="rect">
            <a:avLst/>
          </a:prstGeom>
          <a:ln w="88900" cap="sq" cmpd="thickThin">
            <a:solidFill>
              <a:srgbClr val="000000"/>
            </a:solidFill>
            <a:prstDash val="solid"/>
            <a:miter lim="800000"/>
          </a:ln>
          <a:effectLst>
            <a:innerShdw blurRad="76200">
              <a:srgbClr val="000000"/>
            </a:innerShdw>
          </a:effectLst>
        </p:spPr>
      </p:pic>
      <p:pic>
        <p:nvPicPr>
          <p:cNvPr id="8" name="Picture 4" descr="C:\Users\COLLEGE\Desktop\IMG_20210318_115827-1024x768.jpg"/>
          <p:cNvPicPr>
            <a:picLocks noChangeAspect="1" noChangeArrowheads="1"/>
          </p:cNvPicPr>
          <p:nvPr/>
        </p:nvPicPr>
        <p:blipFill>
          <a:blip r:embed="rId4"/>
          <a:srcRect/>
          <a:stretch>
            <a:fillRect/>
          </a:stretch>
        </p:blipFill>
        <p:spPr bwMode="auto">
          <a:xfrm>
            <a:off x="3429000" y="2133600"/>
            <a:ext cx="2895600" cy="4419600"/>
          </a:xfrm>
          <a:prstGeom prst="rect">
            <a:avLst/>
          </a:prstGeom>
          <a:ln w="88900" cap="sq" cmpd="thickThin">
            <a:solidFill>
              <a:srgbClr val="000000"/>
            </a:solidFill>
            <a:prstDash val="solid"/>
            <a:miter lim="800000"/>
          </a:ln>
          <a:effectLst>
            <a:innerShdw blurRad="76200">
              <a:srgbClr val="000000"/>
            </a:innerShdw>
          </a:effectLst>
        </p:spPr>
      </p:pic>
      <p:sp>
        <p:nvSpPr>
          <p:cNvPr id="10"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11" name="Rectangle 10"/>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2" name="Rectangle 11"/>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5"/>
              </a:rPr>
              <a:t>pandataraigovtcollege3@gmail.com</a:t>
            </a:r>
            <a:r>
              <a:rPr lang="en-US" b="1" dirty="0" smtClean="0"/>
              <a:t> </a:t>
            </a:r>
            <a:endParaRPr lang="en-US" dirty="0"/>
          </a:p>
        </p:txBody>
      </p:sp>
      <p:sp>
        <p:nvSpPr>
          <p:cNvPr id="13" name="Oval 6"/>
          <p:cNvSpPr/>
          <p:nvPr/>
        </p:nvSpPr>
        <p:spPr>
          <a:xfrm>
            <a:off x="228600" y="304800"/>
            <a:ext cx="6858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Oval 13"/>
          <p:cNvSpPr/>
          <p:nvPr/>
        </p:nvSpPr>
        <p:spPr>
          <a:xfrm>
            <a:off x="8763000" y="304800"/>
            <a:ext cx="7620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57402" y="5334000"/>
            <a:ext cx="6172200" cy="228600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t/>
            </a:r>
            <a:b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br>
            <a: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r>
            <a:b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br>
            <a: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t>
            </a:r>
            <a:endParaRPr kumimoji="0" lang="en-IN"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endParaRPr>
          </a:p>
        </p:txBody>
      </p:sp>
      <p:pic>
        <p:nvPicPr>
          <p:cNvPr id="45057" name="Picture 1" descr="C:\Users\COLLEGE\Desktop\index.jpg"/>
          <p:cNvPicPr>
            <a:picLocks noChangeAspect="1" noChangeArrowheads="1"/>
          </p:cNvPicPr>
          <p:nvPr/>
        </p:nvPicPr>
        <p:blipFill>
          <a:blip r:embed="rId2"/>
          <a:srcRect/>
          <a:stretch>
            <a:fillRect/>
          </a:stretch>
        </p:blipFill>
        <p:spPr bwMode="auto">
          <a:xfrm>
            <a:off x="304800" y="1828800"/>
            <a:ext cx="31242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058" name="Picture 2" descr="C:\Users\COLLEGE\Desktop\index.jpg"/>
          <p:cNvPicPr>
            <a:picLocks noChangeAspect="1" noChangeArrowheads="1"/>
          </p:cNvPicPr>
          <p:nvPr/>
        </p:nvPicPr>
        <p:blipFill>
          <a:blip r:embed="rId3"/>
          <a:srcRect/>
          <a:stretch>
            <a:fillRect/>
          </a:stretch>
        </p:blipFill>
        <p:spPr bwMode="auto">
          <a:xfrm>
            <a:off x="3505200" y="1828800"/>
            <a:ext cx="31242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1" descr="C:\Users\COLLEGE\Desktop\index.jpg"/>
          <p:cNvPicPr>
            <a:picLocks noChangeAspect="1" noChangeArrowheads="1"/>
          </p:cNvPicPr>
          <p:nvPr/>
        </p:nvPicPr>
        <p:blipFill>
          <a:blip r:embed="rId3"/>
          <a:srcRect/>
          <a:stretch>
            <a:fillRect/>
          </a:stretch>
        </p:blipFill>
        <p:spPr bwMode="auto">
          <a:xfrm>
            <a:off x="6705600" y="1828800"/>
            <a:ext cx="2971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8" name="Rectangle 7"/>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9" name="Rectangle 8"/>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4"/>
              </a:rPr>
              <a:t>pandataraigovtcollege3@gmail.com</a:t>
            </a:r>
            <a:r>
              <a:rPr lang="en-US" b="1" dirty="0" smtClean="0"/>
              <a:t> </a:t>
            </a:r>
            <a:endParaRPr lang="en-US" dirty="0"/>
          </a:p>
        </p:txBody>
      </p:sp>
      <p:sp>
        <p:nvSpPr>
          <p:cNvPr id="10" name="Oval 6"/>
          <p:cNvSpPr/>
          <p:nvPr/>
        </p:nvSpPr>
        <p:spPr>
          <a:xfrm>
            <a:off x="228600" y="304800"/>
            <a:ext cx="6858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Oval 10"/>
          <p:cNvSpPr/>
          <p:nvPr/>
        </p:nvSpPr>
        <p:spPr>
          <a:xfrm>
            <a:off x="8763000" y="304800"/>
            <a:ext cx="7620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TextBox 11"/>
          <p:cNvSpPr txBox="1"/>
          <p:nvPr/>
        </p:nvSpPr>
        <p:spPr>
          <a:xfrm>
            <a:off x="3657600" y="1905001"/>
            <a:ext cx="2819400" cy="276999"/>
          </a:xfrm>
          <a:prstGeom prst="rect">
            <a:avLst/>
          </a:prstGeom>
          <a:solidFill>
            <a:srgbClr val="FF0000"/>
          </a:solidFill>
        </p:spPr>
        <p:txBody>
          <a:bodyPr wrap="square" rtlCol="0">
            <a:spAutoFit/>
          </a:bodyPr>
          <a:lstStyle/>
          <a:p>
            <a:r>
              <a:rPr lang="en-US" sz="1200" dirty="0" smtClean="0">
                <a:solidFill>
                  <a:srgbClr val="00B0F0"/>
                </a:solidFill>
              </a:rPr>
              <a:t>B.Sc. III YEAR  ECOLOGY PRACTICAL </a:t>
            </a:r>
            <a:endParaRPr lang="en-US" sz="1200" dirty="0">
              <a:solidFill>
                <a:srgbClr val="00B0F0"/>
              </a:solidFill>
            </a:endParaRPr>
          </a:p>
        </p:txBody>
      </p:sp>
      <p:sp>
        <p:nvSpPr>
          <p:cNvPr id="13" name="Rectangle 12"/>
          <p:cNvSpPr/>
          <p:nvPr/>
        </p:nvSpPr>
        <p:spPr>
          <a:xfrm>
            <a:off x="6781800" y="1905000"/>
            <a:ext cx="2895600" cy="307777"/>
          </a:xfrm>
          <a:prstGeom prst="rect">
            <a:avLst/>
          </a:prstGeom>
          <a:solidFill>
            <a:srgbClr val="FF0000"/>
          </a:solidFill>
        </p:spPr>
        <p:txBody>
          <a:bodyPr wrap="square">
            <a:spAutoFit/>
          </a:bodyPr>
          <a:lstStyle/>
          <a:p>
            <a:r>
              <a:rPr lang="en-US" sz="1400" dirty="0" smtClean="0">
                <a:solidFill>
                  <a:srgbClr val="00B0F0"/>
                </a:solidFill>
              </a:rPr>
              <a:t>B.Sc. III YEAR  ECOLOGY PRACTICAL </a:t>
            </a:r>
            <a:endParaRPr lang="en-US" sz="1400" dirty="0">
              <a:solidFill>
                <a:srgbClr val="00B0F0"/>
              </a:solidFill>
            </a:endParaRPr>
          </a:p>
        </p:txBody>
      </p:sp>
      <p:sp>
        <p:nvSpPr>
          <p:cNvPr id="14" name="Rectangle 13"/>
          <p:cNvSpPr/>
          <p:nvPr/>
        </p:nvSpPr>
        <p:spPr>
          <a:xfrm>
            <a:off x="304800" y="1905000"/>
            <a:ext cx="3124200" cy="307777"/>
          </a:xfrm>
          <a:prstGeom prst="rect">
            <a:avLst/>
          </a:prstGeom>
          <a:solidFill>
            <a:srgbClr val="FF0000"/>
          </a:solidFill>
        </p:spPr>
        <p:txBody>
          <a:bodyPr wrap="square">
            <a:spAutoFit/>
          </a:bodyPr>
          <a:lstStyle/>
          <a:p>
            <a:r>
              <a:rPr lang="en-US" sz="1400" dirty="0" smtClean="0">
                <a:solidFill>
                  <a:srgbClr val="00B0F0"/>
                </a:solidFill>
              </a:rPr>
              <a:t>B.Sc. III YEAR  ECOLOGY PRACTICAL </a:t>
            </a:r>
            <a:endParaRPr lang="en-US" sz="1400" dirty="0">
              <a:solidFill>
                <a:srgbClr val="00B0F0"/>
              </a:solidFill>
            </a:endParaRPr>
          </a:p>
        </p:txBody>
      </p: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733800" y="4191000"/>
            <a:ext cx="3124200" cy="2514600"/>
          </a:xfrm>
          <a:prstGeom prst="rect">
            <a:avLst/>
          </a:prstGeom>
          <a:ln w="88900" cap="sq" cmpd="thickThin">
            <a:solidFill>
              <a:srgbClr val="000000"/>
            </a:solidFill>
            <a:prstDash val="solid"/>
            <a:miter lim="800000"/>
          </a:ln>
          <a:effectLst>
            <a:innerShdw blurRad="76200">
              <a:srgbClr val="000000"/>
            </a:innerShdw>
          </a:effectLst>
        </p:spPr>
      </p:pic>
      <p:pic>
        <p:nvPicPr>
          <p:cNvPr id="2051" name="Picture 3"/>
          <p:cNvPicPr>
            <a:picLocks noChangeAspect="1" noChangeArrowheads="1"/>
          </p:cNvPicPr>
          <p:nvPr/>
        </p:nvPicPr>
        <p:blipFill>
          <a:blip r:embed="rId3"/>
          <a:srcRect/>
          <a:stretch>
            <a:fillRect/>
          </a:stretch>
        </p:blipFill>
        <p:spPr bwMode="auto">
          <a:xfrm>
            <a:off x="228600" y="1676400"/>
            <a:ext cx="6705600" cy="2362200"/>
          </a:xfrm>
          <a:prstGeom prst="rect">
            <a:avLst/>
          </a:prstGeom>
          <a:ln w="88900" cap="sq" cmpd="thickThin">
            <a:solidFill>
              <a:srgbClr val="000000"/>
            </a:solidFill>
            <a:prstDash val="solid"/>
            <a:miter lim="800000"/>
          </a:ln>
          <a:effectLst>
            <a:innerShdw blurRad="76200">
              <a:srgbClr val="000000"/>
            </a:innerShdw>
          </a:effectLst>
        </p:spPr>
      </p:pic>
      <p:pic>
        <p:nvPicPr>
          <p:cNvPr id="2052" name="Picture 4"/>
          <p:cNvPicPr>
            <a:picLocks noChangeAspect="1" noChangeArrowheads="1"/>
          </p:cNvPicPr>
          <p:nvPr/>
        </p:nvPicPr>
        <p:blipFill>
          <a:blip r:embed="rId4"/>
          <a:srcRect/>
          <a:stretch>
            <a:fillRect/>
          </a:stretch>
        </p:blipFill>
        <p:spPr bwMode="auto">
          <a:xfrm>
            <a:off x="228600" y="4191000"/>
            <a:ext cx="3352800" cy="2514600"/>
          </a:xfrm>
          <a:prstGeom prst="rect">
            <a:avLst/>
          </a:prstGeom>
          <a:ln w="88900" cap="sq" cmpd="thickThin">
            <a:solidFill>
              <a:srgbClr val="000000"/>
            </a:solidFill>
            <a:prstDash val="solid"/>
            <a:miter lim="800000"/>
          </a:ln>
          <a:effectLst>
            <a:innerShdw blurRad="76200">
              <a:srgbClr val="000000"/>
            </a:innerShdw>
          </a:effectLst>
        </p:spPr>
      </p:pic>
      <p:pic>
        <p:nvPicPr>
          <p:cNvPr id="2053" name="Picture 5"/>
          <p:cNvPicPr>
            <a:picLocks noChangeAspect="1" noChangeArrowheads="1"/>
          </p:cNvPicPr>
          <p:nvPr/>
        </p:nvPicPr>
        <p:blipFill>
          <a:blip r:embed="rId5" cstate="print"/>
          <a:srcRect/>
          <a:stretch>
            <a:fillRect/>
          </a:stretch>
        </p:blipFill>
        <p:spPr bwMode="auto">
          <a:xfrm>
            <a:off x="6934200" y="1600200"/>
            <a:ext cx="2667000"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066800" y="4572000"/>
            <a:ext cx="3276601" cy="369332"/>
          </a:xfrm>
          <a:prstGeom prst="rect">
            <a:avLst/>
          </a:prstGeom>
        </p:spPr>
        <p:txBody>
          <a:bodyPr wrap="square">
            <a:spAutoFit/>
          </a:bodyPr>
          <a:lstStyle/>
          <a:p>
            <a:r>
              <a:rPr lang="en-US" dirty="0" err="1" smtClean="0">
                <a:solidFill>
                  <a:srgbClr val="00B0F0"/>
                </a:solidFill>
              </a:rPr>
              <a:t>बीएससी</a:t>
            </a:r>
            <a:r>
              <a:rPr lang="en-US" dirty="0" smtClean="0">
                <a:solidFill>
                  <a:srgbClr val="00B0F0"/>
                </a:solidFill>
              </a:rPr>
              <a:t> </a:t>
            </a:r>
            <a:r>
              <a:rPr lang="en-US" dirty="0" err="1" smtClean="0">
                <a:solidFill>
                  <a:srgbClr val="00B0F0"/>
                </a:solidFill>
              </a:rPr>
              <a:t>फर्स्ट</a:t>
            </a:r>
            <a:r>
              <a:rPr lang="en-US" dirty="0" smtClean="0">
                <a:solidFill>
                  <a:srgbClr val="00B0F0"/>
                </a:solidFill>
              </a:rPr>
              <a:t> </a:t>
            </a:r>
            <a:r>
              <a:rPr lang="en-US" dirty="0" err="1" smtClean="0">
                <a:solidFill>
                  <a:srgbClr val="00B0F0"/>
                </a:solidFill>
              </a:rPr>
              <a:t>ईयर</a:t>
            </a:r>
            <a:r>
              <a:rPr lang="en-US" dirty="0" smtClean="0">
                <a:solidFill>
                  <a:srgbClr val="00B0F0"/>
                </a:solidFill>
              </a:rPr>
              <a:t> </a:t>
            </a:r>
            <a:endParaRPr lang="en-US" dirty="0"/>
          </a:p>
        </p:txBody>
      </p:sp>
      <p:sp>
        <p:nvSpPr>
          <p:cNvPr id="7" name="Rectangle 6"/>
          <p:cNvSpPr/>
          <p:nvPr/>
        </p:nvSpPr>
        <p:spPr>
          <a:xfrm>
            <a:off x="6324600" y="1828800"/>
            <a:ext cx="3048000" cy="369332"/>
          </a:xfrm>
          <a:prstGeom prst="rect">
            <a:avLst/>
          </a:prstGeom>
        </p:spPr>
        <p:txBody>
          <a:bodyPr wrap="square">
            <a:spAutoFit/>
          </a:bodyPr>
          <a:lstStyle/>
          <a:p>
            <a:r>
              <a:rPr lang="en-US" dirty="0" smtClean="0">
                <a:solidFill>
                  <a:srgbClr val="00B0F0"/>
                </a:solidFill>
              </a:rPr>
              <a:t>             </a:t>
            </a:r>
            <a:r>
              <a:rPr lang="en-US" dirty="0" err="1" smtClean="0">
                <a:solidFill>
                  <a:srgbClr val="00B0F0"/>
                </a:solidFill>
              </a:rPr>
              <a:t>बीएससी</a:t>
            </a:r>
            <a:r>
              <a:rPr lang="en-US" dirty="0" smtClean="0">
                <a:solidFill>
                  <a:srgbClr val="00B0F0"/>
                </a:solidFill>
              </a:rPr>
              <a:t> </a:t>
            </a:r>
            <a:r>
              <a:rPr lang="en-US" dirty="0" err="1" smtClean="0">
                <a:solidFill>
                  <a:srgbClr val="00B0F0"/>
                </a:solidFill>
              </a:rPr>
              <a:t>फर्स्ट</a:t>
            </a:r>
            <a:r>
              <a:rPr lang="en-US" dirty="0" smtClean="0">
                <a:solidFill>
                  <a:srgbClr val="00B0F0"/>
                </a:solidFill>
              </a:rPr>
              <a:t> </a:t>
            </a:r>
            <a:r>
              <a:rPr lang="en-US" dirty="0" err="1" smtClean="0">
                <a:solidFill>
                  <a:srgbClr val="00B0F0"/>
                </a:solidFill>
              </a:rPr>
              <a:t>ईयर</a:t>
            </a:r>
            <a:r>
              <a:rPr lang="en-US" dirty="0" smtClean="0">
                <a:solidFill>
                  <a:srgbClr val="00B0F0"/>
                </a:solidFill>
              </a:rPr>
              <a:t> </a:t>
            </a:r>
            <a:endParaRPr lang="en-US" dirty="0"/>
          </a:p>
        </p:txBody>
      </p:sp>
      <p:sp>
        <p:nvSpPr>
          <p:cNvPr id="8"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9" name="Rectangle 8"/>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0" name="Rectangle 9"/>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6"/>
              </a:rPr>
              <a:t>pandataraigovtcollege3@gmail.com</a:t>
            </a:r>
            <a:r>
              <a:rPr lang="en-US" b="1" dirty="0" smtClean="0"/>
              <a:t> </a:t>
            </a:r>
            <a:endParaRPr lang="en-US" dirty="0"/>
          </a:p>
        </p:txBody>
      </p:sp>
      <p:sp>
        <p:nvSpPr>
          <p:cNvPr id="11" name="Oval 6"/>
          <p:cNvSpPr/>
          <p:nvPr/>
        </p:nvSpPr>
        <p:spPr>
          <a:xfrm>
            <a:off x="228600" y="304800"/>
            <a:ext cx="6858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Oval 11"/>
          <p:cNvSpPr/>
          <p:nvPr/>
        </p:nvSpPr>
        <p:spPr>
          <a:xfrm>
            <a:off x="8763000" y="304800"/>
            <a:ext cx="762000" cy="838200"/>
          </a:xfrm>
          <a:prstGeom prst="ellipse">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6096000"/>
            <a:ext cx="8763000" cy="369332"/>
          </a:xfrm>
          <a:prstGeom prst="rect">
            <a:avLst/>
          </a:prstGeom>
          <a:solidFill>
            <a:srgbClr val="FF0000"/>
          </a:solidFill>
        </p:spPr>
        <p:txBody>
          <a:bodyPr wrap="square" lIns="91440" tIns="45720" rIns="91440" bIns="45720">
            <a:spAutoFit/>
          </a:bodyPr>
          <a:lstStyle/>
          <a:p>
            <a:pPr algn="ct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MITOSIS DIVISION-ONIAN ROOTS Tips CLASS </a:t>
            </a: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B.SC. 3</a:t>
            </a:r>
            <a:r>
              <a:rPr lang="en-US" b="1" baseline="3000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RD</a:t>
            </a: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YEAR </a:t>
            </a: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a:t>
            </a:r>
            <a:endParaRPr lang="en-US" sz="2400" b="1"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endParaRPr>
          </a:p>
        </p:txBody>
      </p:sp>
      <p:pic>
        <p:nvPicPr>
          <p:cNvPr id="3074" name="Picture 2"/>
          <p:cNvPicPr>
            <a:picLocks noChangeAspect="1" noChangeArrowheads="1"/>
          </p:cNvPicPr>
          <p:nvPr/>
        </p:nvPicPr>
        <p:blipFill>
          <a:blip r:embed="rId2"/>
          <a:srcRect/>
          <a:stretch>
            <a:fillRect/>
          </a:stretch>
        </p:blipFill>
        <p:spPr bwMode="auto">
          <a:xfrm>
            <a:off x="304800" y="1828800"/>
            <a:ext cx="4495800"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p:cNvPicPr>
            <a:picLocks noChangeAspect="1" noChangeArrowheads="1"/>
          </p:cNvPicPr>
          <p:nvPr/>
        </p:nvPicPr>
        <p:blipFill>
          <a:blip r:embed="rId3"/>
          <a:srcRect/>
          <a:stretch>
            <a:fillRect/>
          </a:stretch>
        </p:blipFill>
        <p:spPr bwMode="auto">
          <a:xfrm rot="16200000">
            <a:off x="5181600" y="1524000"/>
            <a:ext cx="41910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6" name="Rectangle 5"/>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7" name="Rectangle 6"/>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4"/>
              </a:rPr>
              <a:t>pandataraigovtcollege3@gmail.com</a:t>
            </a:r>
            <a:r>
              <a:rPr lang="en-US" b="1" dirty="0" smtClean="0"/>
              <a:t> </a:t>
            </a:r>
            <a:endParaRPr lang="en-US" dirty="0"/>
          </a:p>
        </p:txBody>
      </p:sp>
      <p:sp>
        <p:nvSpPr>
          <p:cNvPr id="8" name="Oval 6"/>
          <p:cNvSpPr/>
          <p:nvPr/>
        </p:nvSpPr>
        <p:spPr>
          <a:xfrm>
            <a:off x="228600" y="304800"/>
            <a:ext cx="6858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Oval 8"/>
          <p:cNvSpPr/>
          <p:nvPr/>
        </p:nvSpPr>
        <p:spPr>
          <a:xfrm>
            <a:off x="8763000" y="304800"/>
            <a:ext cx="7620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Dell\Desktop\New folder (3)\IMG_20211204_150833.jpg"/>
          <p:cNvPicPr>
            <a:picLocks noChangeAspect="1" noChangeArrowheads="1"/>
          </p:cNvPicPr>
          <p:nvPr/>
        </p:nvPicPr>
        <p:blipFill>
          <a:blip r:embed="rId2" cstate="print"/>
          <a:srcRect/>
          <a:stretch>
            <a:fillRect/>
          </a:stretch>
        </p:blipFill>
        <p:spPr bwMode="auto">
          <a:xfrm>
            <a:off x="6858000" y="2057400"/>
            <a:ext cx="2819400" cy="3715881"/>
          </a:xfrm>
          <a:prstGeom prst="rect">
            <a:avLst/>
          </a:prstGeom>
          <a:ln w="88900" cap="sq" cmpd="thickThin">
            <a:solidFill>
              <a:srgbClr val="000000"/>
            </a:solidFill>
            <a:prstDash val="solid"/>
            <a:miter lim="800000"/>
          </a:ln>
          <a:effectLst>
            <a:innerShdw blurRad="76200">
              <a:srgbClr val="000000"/>
            </a:innerShdw>
          </a:effectLst>
        </p:spPr>
      </p:pic>
      <p:sp>
        <p:nvSpPr>
          <p:cNvPr id="6" name="Title 1"/>
          <p:cNvSpPr txBox="1">
            <a:spLocks/>
          </p:cNvSpPr>
          <p:nvPr/>
        </p:nvSpPr>
        <p:spPr>
          <a:xfrm>
            <a:off x="5334000" y="2133600"/>
            <a:ext cx="6172200" cy="373380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t/>
            </a:r>
            <a:b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br>
            <a:r>
              <a:rPr kumimoji="0" lang="en-US" sz="4400" b="1" i="0" u="none" strike="noStrike" kern="1200" cap="none" spc="0" normalizeH="0" baseline="0" noProof="0" dirty="0" smtClean="0">
                <a:ln>
                  <a:noFill/>
                </a:ln>
                <a:solidFill>
                  <a:srgbClr val="FF0000"/>
                </a:solidFill>
                <a:effectLst/>
                <a:uLnTx/>
                <a:uFillTx/>
                <a:latin typeface="Cooper Black" pitchFamily="18" charset="0"/>
                <a:ea typeface="+mj-ea"/>
                <a:cs typeface="+mj-cs"/>
              </a:rPr>
              <a:t>          </a:t>
            </a:r>
            <a:r>
              <a:rPr kumimoji="0" lang="en-US" sz="2200" b="1" i="0" u="none" strike="noStrike" kern="1200" cap="none" spc="0" normalizeH="0" baseline="0" noProof="0" dirty="0" smtClean="0">
                <a:ln>
                  <a:noFill/>
                </a:ln>
                <a:solidFill>
                  <a:srgbClr val="FF0000"/>
                </a:solidFill>
                <a:effectLst/>
                <a:uLnTx/>
                <a:uFillTx/>
                <a:latin typeface="Cooper Black" pitchFamily="18" charset="0"/>
                <a:ea typeface="+mj-ea"/>
                <a:cs typeface="+mj-cs"/>
              </a:rPr>
              <a:t>HAEMOMETER</a:t>
            </a:r>
            <a:endParaRPr kumimoji="0" lang="en-US" sz="4400" b="1" i="0" u="none" strike="noStrike" kern="1200" cap="none" spc="0" normalizeH="0" baseline="0" noProof="0" dirty="0" smtClean="0">
              <a:ln>
                <a:noFill/>
              </a:ln>
              <a:solidFill>
                <a:srgbClr val="FF0000"/>
              </a:solidFill>
              <a:effectLst/>
              <a:uLnTx/>
              <a:uFillTx/>
              <a:latin typeface="Cooper Black" pitchFamily="18"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t/>
            </a:r>
            <a:br>
              <a:rPr kumimoji="0" lang="en-US" sz="4400" b="1" i="0" u="none" strike="noStrike" kern="1200" cap="none" spc="0" normalizeH="0" baseline="0" noProof="0" dirty="0" smtClean="0">
                <a:ln>
                  <a:noFill/>
                </a:ln>
                <a:solidFill>
                  <a:srgbClr val="FF0000"/>
                </a:solidFill>
                <a:effectLst/>
                <a:uLnTx/>
                <a:uFillTx/>
                <a:latin typeface="Bahnschrift SemiBold Condensed" pitchFamily="34" charset="0"/>
                <a:ea typeface="+mj-ea"/>
                <a:cs typeface="+mj-cs"/>
              </a:rPr>
            </a:br>
            <a: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r>
            <a:b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br>
            <a:r>
              <a:rPr kumimoji="0" lang="en-US"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rPr>
              <a:t>                                                                                                                                                                                                             </a:t>
            </a:r>
            <a:endParaRPr kumimoji="0" lang="en-IN" sz="4400" b="1" i="0" u="none" strike="noStrike" kern="1200" cap="none" spc="0" normalizeH="0" baseline="0" noProof="0" dirty="0" smtClean="0">
              <a:ln>
                <a:noFill/>
              </a:ln>
              <a:solidFill>
                <a:schemeClr val="tx1"/>
              </a:solidFill>
              <a:effectLst/>
              <a:uLnTx/>
              <a:uFillTx/>
              <a:latin typeface="Bahnschrift SemiBold Condensed" pitchFamily="34" charset="0"/>
              <a:ea typeface="+mj-ea"/>
              <a:cs typeface="+mj-cs"/>
            </a:endParaRPr>
          </a:p>
        </p:txBody>
      </p:sp>
      <p:pic>
        <p:nvPicPr>
          <p:cNvPr id="2050" name="Picture 2"/>
          <p:cNvPicPr>
            <a:picLocks noChangeAspect="1" noChangeArrowheads="1"/>
          </p:cNvPicPr>
          <p:nvPr/>
        </p:nvPicPr>
        <p:blipFill>
          <a:blip r:embed="rId3"/>
          <a:srcRect/>
          <a:stretch>
            <a:fillRect/>
          </a:stretch>
        </p:blipFill>
        <p:spPr bwMode="auto">
          <a:xfrm>
            <a:off x="228600" y="2057400"/>
            <a:ext cx="3429000" cy="37338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3810000" y="2133600"/>
            <a:ext cx="2895600" cy="3657600"/>
          </a:xfrm>
          <a:prstGeom prst="rect">
            <a:avLst/>
          </a:prstGeom>
          <a:noFill/>
          <a:ln w="9525">
            <a:noFill/>
            <a:miter lim="800000"/>
            <a:headEnd/>
            <a:tailEnd/>
          </a:ln>
          <a:effectLst/>
        </p:spPr>
      </p:pic>
      <p:sp>
        <p:nvSpPr>
          <p:cNvPr id="7"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8" name="Rectangle 7"/>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9" name="Rectangle 8"/>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5"/>
              </a:rPr>
              <a:t>pandataraigovtcollege3@gmail.com</a:t>
            </a:r>
            <a:r>
              <a:rPr lang="en-US" b="1" dirty="0" smtClean="0"/>
              <a:t> </a:t>
            </a:r>
            <a:endParaRPr lang="en-US" dirty="0"/>
          </a:p>
        </p:txBody>
      </p:sp>
      <p:sp>
        <p:nvSpPr>
          <p:cNvPr id="10" name="Oval 6"/>
          <p:cNvSpPr/>
          <p:nvPr/>
        </p:nvSpPr>
        <p:spPr>
          <a:xfrm>
            <a:off x="228600" y="304800"/>
            <a:ext cx="6858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Oval 10"/>
          <p:cNvSpPr/>
          <p:nvPr/>
        </p:nvSpPr>
        <p:spPr>
          <a:xfrm>
            <a:off x="8763000" y="304800"/>
            <a:ext cx="7620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amond(in)">
                                      <p:cBhvr>
                                        <p:cTn id="14"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52400" y="3276600"/>
            <a:ext cx="5029200" cy="33528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5181600" y="3276600"/>
            <a:ext cx="4572000" cy="3352800"/>
          </a:xfrm>
          <a:prstGeom prst="rect">
            <a:avLst/>
          </a:prstGeom>
          <a:noFill/>
          <a:ln w="9525">
            <a:noFill/>
            <a:miter lim="800000"/>
            <a:headEnd/>
            <a:tailEnd/>
          </a:ln>
          <a:effectLst/>
        </p:spPr>
      </p:pic>
      <p:sp>
        <p:nvSpPr>
          <p:cNvPr id="4"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5" name="Rectangle 4"/>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6" name="Rectangle 5"/>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4"/>
              </a:rPr>
              <a:t>pandataraigovtcollege3@gmail.com</a:t>
            </a:r>
            <a:r>
              <a:rPr lang="en-US" b="1" dirty="0" smtClean="0"/>
              <a:t> </a:t>
            </a:r>
            <a:endParaRPr lang="en-US" dirty="0"/>
          </a:p>
        </p:txBody>
      </p:sp>
      <p:sp>
        <p:nvSpPr>
          <p:cNvPr id="7" name="Oval 6"/>
          <p:cNvSpPr/>
          <p:nvPr/>
        </p:nvSpPr>
        <p:spPr>
          <a:xfrm>
            <a:off x="228600" y="304800"/>
            <a:ext cx="6858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Oval 7"/>
          <p:cNvSpPr/>
          <p:nvPr/>
        </p:nvSpPr>
        <p:spPr>
          <a:xfrm>
            <a:off x="8763000" y="304800"/>
            <a:ext cx="7620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OLLEGE\Desktop\index.jpg"/>
          <p:cNvPicPr>
            <a:picLocks noChangeAspect="1" noChangeArrowheads="1"/>
          </p:cNvPicPr>
          <p:nvPr/>
        </p:nvPicPr>
        <p:blipFill>
          <a:blip r:embed="rId2"/>
          <a:srcRect/>
          <a:stretch>
            <a:fillRect/>
          </a:stretch>
        </p:blipFill>
        <p:spPr bwMode="auto">
          <a:xfrm>
            <a:off x="304800" y="2438400"/>
            <a:ext cx="2895600" cy="3886200"/>
          </a:xfrm>
          <a:prstGeom prst="rect">
            <a:avLst/>
          </a:prstGeom>
          <a:ln w="88900" cap="sq" cmpd="thickThin">
            <a:solidFill>
              <a:srgbClr val="000000"/>
            </a:solidFill>
            <a:prstDash val="solid"/>
            <a:miter lim="800000"/>
          </a:ln>
          <a:effectLst>
            <a:innerShdw blurRad="76200">
              <a:srgbClr val="000000"/>
            </a:innerShdw>
          </a:effectLst>
        </p:spPr>
      </p:pic>
      <p:pic>
        <p:nvPicPr>
          <p:cNvPr id="5123" name="Picture 3"/>
          <p:cNvPicPr>
            <a:picLocks noChangeAspect="1" noChangeArrowheads="1"/>
          </p:cNvPicPr>
          <p:nvPr/>
        </p:nvPicPr>
        <p:blipFill>
          <a:blip r:embed="rId3"/>
          <a:srcRect/>
          <a:stretch>
            <a:fillRect/>
          </a:stretch>
        </p:blipFill>
        <p:spPr bwMode="auto">
          <a:xfrm>
            <a:off x="6705600" y="2438400"/>
            <a:ext cx="2971800" cy="396240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descr="C:\Users\COLLEGE\Desktop\index.jpg"/>
          <p:cNvPicPr>
            <a:picLocks noChangeAspect="1" noChangeArrowheads="1"/>
          </p:cNvPicPr>
          <p:nvPr/>
        </p:nvPicPr>
        <p:blipFill>
          <a:blip r:embed="rId4"/>
          <a:srcRect/>
          <a:stretch>
            <a:fillRect/>
          </a:stretch>
        </p:blipFill>
        <p:spPr bwMode="auto">
          <a:xfrm>
            <a:off x="3352800" y="2438400"/>
            <a:ext cx="320040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9" name="Rectangle 8"/>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0" name="Rectangle 9"/>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5"/>
              </a:rPr>
              <a:t>pandataraigovtcollege3@gmail.com</a:t>
            </a:r>
            <a:r>
              <a:rPr lang="en-US" b="1" dirty="0" smtClean="0"/>
              <a:t> </a:t>
            </a:r>
            <a:endParaRPr lang="en-US" dirty="0"/>
          </a:p>
        </p:txBody>
      </p:sp>
      <p:sp>
        <p:nvSpPr>
          <p:cNvPr id="11" name="Oval 10"/>
          <p:cNvSpPr/>
          <p:nvPr/>
        </p:nvSpPr>
        <p:spPr>
          <a:xfrm>
            <a:off x="228600" y="304800"/>
            <a:ext cx="6858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Oval 11"/>
          <p:cNvSpPr/>
          <p:nvPr/>
        </p:nvSpPr>
        <p:spPr>
          <a:xfrm>
            <a:off x="8763000" y="304800"/>
            <a:ext cx="762000" cy="8382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TextBox 12"/>
          <p:cNvSpPr txBox="1"/>
          <p:nvPr/>
        </p:nvSpPr>
        <p:spPr>
          <a:xfrm>
            <a:off x="2895600" y="1981200"/>
            <a:ext cx="3505200" cy="400110"/>
          </a:xfrm>
          <a:prstGeom prst="rect">
            <a:avLst/>
          </a:prstGeom>
          <a:solidFill>
            <a:srgbClr val="FF0000"/>
          </a:solidFill>
        </p:spPr>
        <p:txBody>
          <a:bodyPr wrap="square" rtlCol="0">
            <a:spAutoFit/>
          </a:bodyPr>
          <a:lstStyle/>
          <a:p>
            <a:r>
              <a:rPr lang="en-US" sz="2000" dirty="0" err="1" smtClean="0">
                <a:solidFill>
                  <a:srgbClr val="00B0F0"/>
                </a:solidFill>
              </a:rPr>
              <a:t>B.Sc.III</a:t>
            </a:r>
            <a:r>
              <a:rPr lang="en-US" sz="2000" dirty="0" smtClean="0">
                <a:solidFill>
                  <a:srgbClr val="00B0F0"/>
                </a:solidFill>
              </a:rPr>
              <a:t> YEAR SMART CLASS </a:t>
            </a:r>
            <a:endParaRPr lang="en-US" sz="2000" dirty="0">
              <a:solidFill>
                <a:srgbClr val="00B0F0"/>
              </a:solidFill>
            </a:endParaRPr>
          </a:p>
        </p:txBody>
      </p:sp>
      <p:sp>
        <p:nvSpPr>
          <p:cNvPr id="14" name="Rectangle 13"/>
          <p:cNvSpPr/>
          <p:nvPr/>
        </p:nvSpPr>
        <p:spPr>
          <a:xfrm>
            <a:off x="5791200" y="1981200"/>
            <a:ext cx="2209800" cy="369332"/>
          </a:xfrm>
          <a:prstGeom prst="rect">
            <a:avLst/>
          </a:prstGeom>
          <a:solidFill>
            <a:srgbClr val="FF0000"/>
          </a:solidFill>
        </p:spPr>
        <p:txBody>
          <a:bodyPr wrap="square">
            <a:spAutoFit/>
          </a:bodyPr>
          <a:lstStyle/>
          <a:p>
            <a:r>
              <a:rPr lang="en-US" b="1" dirty="0" smtClean="0">
                <a:solidFill>
                  <a:srgbClr val="00B0F0"/>
                </a:solidFill>
              </a:rPr>
              <a:t>ICT CLASSROOM</a:t>
            </a:r>
            <a:endParaRPr lang="en-US" dirty="0">
              <a:solidFill>
                <a:srgbClr val="00B0F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04800" y="1752600"/>
            <a:ext cx="3124200" cy="3124200"/>
          </a:xfrm>
          <a:prstGeom prst="rect">
            <a:avLst/>
          </a:prstGeom>
          <a:ln w="88900" cap="sq" cmpd="thickThin">
            <a:solidFill>
              <a:srgbClr val="000000"/>
            </a:solidFill>
            <a:prstDash val="solid"/>
            <a:miter lim="800000"/>
          </a:ln>
          <a:effectLst>
            <a:innerShdw blurRad="76200">
              <a:srgbClr val="000000"/>
            </a:innerShdw>
          </a:effectLst>
        </p:spPr>
      </p:pic>
      <p:pic>
        <p:nvPicPr>
          <p:cNvPr id="1027" name="Picture 3"/>
          <p:cNvPicPr>
            <a:picLocks noChangeAspect="1" noChangeArrowheads="1"/>
          </p:cNvPicPr>
          <p:nvPr/>
        </p:nvPicPr>
        <p:blipFill>
          <a:blip r:embed="rId3" cstate="print"/>
          <a:srcRect/>
          <a:stretch>
            <a:fillRect/>
          </a:stretch>
        </p:blipFill>
        <p:spPr bwMode="auto">
          <a:xfrm>
            <a:off x="6400800" y="1752600"/>
            <a:ext cx="3352800" cy="3124200"/>
          </a:xfrm>
          <a:prstGeom prst="rect">
            <a:avLst/>
          </a:prstGeom>
          <a:ln w="88900" cap="sq" cmpd="thickThin">
            <a:solidFill>
              <a:srgbClr val="000000"/>
            </a:solidFill>
            <a:prstDash val="solid"/>
            <a:miter lim="800000"/>
          </a:ln>
          <a:effectLst>
            <a:innerShdw blurRad="76200">
              <a:srgbClr val="000000"/>
            </a:innerShdw>
          </a:effectLst>
        </p:spPr>
      </p:pic>
      <p:pic>
        <p:nvPicPr>
          <p:cNvPr id="1028" name="Picture 4"/>
          <p:cNvPicPr>
            <a:picLocks noChangeAspect="1" noChangeArrowheads="1"/>
          </p:cNvPicPr>
          <p:nvPr/>
        </p:nvPicPr>
        <p:blipFill>
          <a:blip r:embed="rId4"/>
          <a:srcRect/>
          <a:stretch>
            <a:fillRect/>
          </a:stretch>
        </p:blipFill>
        <p:spPr bwMode="auto">
          <a:xfrm>
            <a:off x="3429000" y="1752600"/>
            <a:ext cx="2971800" cy="3124200"/>
          </a:xfrm>
          <a:prstGeom prst="rect">
            <a:avLst/>
          </a:prstGeom>
          <a:ln w="88900" cap="sq" cmpd="thickThin">
            <a:solidFill>
              <a:srgbClr val="000000"/>
            </a:solidFill>
            <a:prstDash val="solid"/>
            <a:miter lim="800000"/>
          </a:ln>
          <a:effectLst>
            <a:innerShdw blurRad="76200">
              <a:srgbClr val="000000"/>
            </a:innerShdw>
          </a:effectLst>
        </p:spPr>
      </p:pic>
      <p:pic>
        <p:nvPicPr>
          <p:cNvPr id="1029" name="Picture 5"/>
          <p:cNvPicPr>
            <a:picLocks noChangeAspect="1" noChangeArrowheads="1"/>
          </p:cNvPicPr>
          <p:nvPr/>
        </p:nvPicPr>
        <p:blipFill>
          <a:blip r:embed="rId5"/>
          <a:srcRect/>
          <a:stretch>
            <a:fillRect/>
          </a:stretch>
        </p:blipFill>
        <p:spPr bwMode="auto">
          <a:xfrm>
            <a:off x="304800" y="4876800"/>
            <a:ext cx="3124200" cy="1828800"/>
          </a:xfrm>
          <a:prstGeom prst="rect">
            <a:avLst/>
          </a:prstGeom>
          <a:ln w="88900" cap="sq" cmpd="thickThin">
            <a:solidFill>
              <a:srgbClr val="000000"/>
            </a:solidFill>
            <a:prstDash val="solid"/>
            <a:miter lim="800000"/>
          </a:ln>
          <a:effectLst>
            <a:innerShdw blurRad="76200">
              <a:srgbClr val="000000"/>
            </a:innerShdw>
          </a:effectLst>
        </p:spPr>
      </p:pic>
      <p:pic>
        <p:nvPicPr>
          <p:cNvPr id="1030" name="Picture 6"/>
          <p:cNvPicPr>
            <a:picLocks noChangeAspect="1" noChangeArrowheads="1"/>
          </p:cNvPicPr>
          <p:nvPr/>
        </p:nvPicPr>
        <p:blipFill>
          <a:blip r:embed="rId6"/>
          <a:srcRect/>
          <a:stretch>
            <a:fillRect/>
          </a:stretch>
        </p:blipFill>
        <p:spPr bwMode="auto">
          <a:xfrm>
            <a:off x="3429000" y="4876800"/>
            <a:ext cx="3276600" cy="1822450"/>
          </a:xfrm>
          <a:prstGeom prst="rect">
            <a:avLst/>
          </a:prstGeom>
          <a:ln w="88900" cap="sq" cmpd="thickThin">
            <a:solidFill>
              <a:srgbClr val="000000"/>
            </a:solidFill>
            <a:prstDash val="solid"/>
            <a:miter lim="800000"/>
          </a:ln>
          <a:effectLst>
            <a:innerShdw blurRad="76200">
              <a:srgbClr val="000000"/>
            </a:innerShdw>
          </a:effectLst>
        </p:spPr>
      </p:pic>
      <p:pic>
        <p:nvPicPr>
          <p:cNvPr id="1031" name="Picture 7"/>
          <p:cNvPicPr>
            <a:picLocks noChangeAspect="1" noChangeArrowheads="1"/>
          </p:cNvPicPr>
          <p:nvPr/>
        </p:nvPicPr>
        <p:blipFill>
          <a:blip r:embed="rId7" cstate="print"/>
          <a:srcRect/>
          <a:stretch>
            <a:fillRect/>
          </a:stretch>
        </p:blipFill>
        <p:spPr bwMode="auto">
          <a:xfrm>
            <a:off x="6705600" y="4876800"/>
            <a:ext cx="3048000" cy="1828800"/>
          </a:xfrm>
          <a:prstGeom prst="rect">
            <a:avLst/>
          </a:prstGeom>
          <a:ln w="88900" cap="sq" cmpd="thickThin">
            <a:solidFill>
              <a:srgbClr val="000000"/>
            </a:solidFill>
            <a:prstDash val="solid"/>
            <a:miter lim="800000"/>
          </a:ln>
          <a:effectLst>
            <a:innerShdw blurRad="76200">
              <a:srgbClr val="000000"/>
            </a:innerShdw>
          </a:effectLst>
        </p:spPr>
      </p:pic>
      <p:sp>
        <p:nvSpPr>
          <p:cNvPr id="8"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9" name="Rectangle 8"/>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0" name="Rectangle 9"/>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8"/>
              </a:rPr>
              <a:t>pandataraigovtcollege3@gmail.com</a:t>
            </a:r>
            <a:r>
              <a:rPr lang="en-US" b="1" dirty="0" smtClean="0"/>
              <a:t> </a:t>
            </a:r>
            <a:endParaRPr lang="en-US" dirty="0"/>
          </a:p>
        </p:txBody>
      </p:sp>
      <p:sp>
        <p:nvSpPr>
          <p:cNvPr id="11" name="Oval 10"/>
          <p:cNvSpPr/>
          <p:nvPr/>
        </p:nvSpPr>
        <p:spPr>
          <a:xfrm>
            <a:off x="228600" y="304800"/>
            <a:ext cx="685800" cy="838200"/>
          </a:xfrm>
          <a:prstGeom prst="ellipse">
            <a:avLst/>
          </a:prstGeom>
          <a:blipFill>
            <a:blip r:embed="rId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Oval 11"/>
          <p:cNvSpPr/>
          <p:nvPr/>
        </p:nvSpPr>
        <p:spPr>
          <a:xfrm>
            <a:off x="8763000" y="304800"/>
            <a:ext cx="762000" cy="83820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OLLEGE\Desktop\IMG-20210720-WA0063-1-1024x767.jpg"/>
          <p:cNvPicPr>
            <a:picLocks noChangeAspect="1" noChangeArrowheads="1"/>
          </p:cNvPicPr>
          <p:nvPr/>
        </p:nvPicPr>
        <p:blipFill>
          <a:blip r:embed="rId2"/>
          <a:srcRect/>
          <a:stretch>
            <a:fillRect/>
          </a:stretch>
        </p:blipFill>
        <p:spPr bwMode="auto">
          <a:xfrm>
            <a:off x="381000" y="1600200"/>
            <a:ext cx="9155922" cy="5257800"/>
          </a:xfrm>
          <a:prstGeom prst="rect">
            <a:avLst/>
          </a:prstGeom>
          <a:ln w="88900" cap="sq" cmpd="thickThin">
            <a:solidFill>
              <a:srgbClr val="000000"/>
            </a:solidFill>
            <a:prstDash val="solid"/>
            <a:miter lim="800000"/>
          </a:ln>
          <a:effectLst>
            <a:innerShdw blurRad="76200">
              <a:srgbClr val="000000"/>
            </a:innerShdw>
          </a:effectLst>
        </p:spPr>
      </p:pic>
      <p:sp>
        <p:nvSpPr>
          <p:cNvPr id="3"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4" name="Rectangle 3"/>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5" name="Rectangle 4"/>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3"/>
              </a:rPr>
              <a:t>pandataraigovtcollege3@gmail.com</a:t>
            </a:r>
            <a:r>
              <a:rPr lang="en-US" b="1" dirty="0" smtClean="0"/>
              <a:t> </a:t>
            </a:r>
            <a:endParaRPr lang="en-US" dirty="0"/>
          </a:p>
        </p:txBody>
      </p:sp>
      <p:sp>
        <p:nvSpPr>
          <p:cNvPr id="6" name="Oval 5"/>
          <p:cNvSpPr/>
          <p:nvPr/>
        </p:nvSpPr>
        <p:spPr>
          <a:xfrm>
            <a:off x="228600" y="304800"/>
            <a:ext cx="6858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Oval 6"/>
          <p:cNvSpPr/>
          <p:nvPr/>
        </p:nvSpPr>
        <p:spPr>
          <a:xfrm>
            <a:off x="8763000" y="304800"/>
            <a:ext cx="7620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1676400"/>
            <a:ext cx="10267950" cy="10287000"/>
          </a:xfrm>
          <a:prstGeom prst="rect">
            <a:avLst/>
          </a:prstGeom>
          <a:ln w="88900" cap="sq" cmpd="thickThin">
            <a:solidFill>
              <a:srgbClr val="000000"/>
            </a:solidFill>
            <a:prstDash val="solid"/>
            <a:miter lim="800000"/>
          </a:ln>
          <a:effectLst>
            <a:innerShdw blurRad="76200">
              <a:srgbClr val="000000"/>
            </a:innerShdw>
          </a:effectLst>
        </p:spPr>
      </p:pic>
      <p:sp>
        <p:nvSpPr>
          <p:cNvPr id="3"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4" name="Rectangle 3"/>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5" name="Rectangle 4"/>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3"/>
              </a:rPr>
              <a:t>pandataraigovtcollege3@gmail.com</a:t>
            </a:r>
            <a:r>
              <a:rPr lang="en-US" b="1" dirty="0" smtClean="0"/>
              <a:t> </a:t>
            </a:r>
            <a:endParaRPr lang="en-US" dirty="0"/>
          </a:p>
        </p:txBody>
      </p:sp>
      <p:sp>
        <p:nvSpPr>
          <p:cNvPr id="6" name="Oval 5"/>
          <p:cNvSpPr/>
          <p:nvPr/>
        </p:nvSpPr>
        <p:spPr>
          <a:xfrm>
            <a:off x="228600" y="304800"/>
            <a:ext cx="6858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Oval 6"/>
          <p:cNvSpPr/>
          <p:nvPr/>
        </p:nvSpPr>
        <p:spPr>
          <a:xfrm>
            <a:off x="8763000" y="304800"/>
            <a:ext cx="7620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1" y="2971800"/>
          <a:ext cx="9372600" cy="3581400"/>
        </p:xfrm>
        <a:graphic>
          <a:graphicData uri="http://schemas.openxmlformats.org/drawingml/2006/table">
            <a:tbl>
              <a:tblPr firstRow="1" bandRow="1">
                <a:tableStyleId>{1FECB4D8-DB02-4DC6-A0A2-4F2EBAE1DC90}</a:tableStyleId>
              </a:tblPr>
              <a:tblGrid>
                <a:gridCol w="2152068"/>
                <a:gridCol w="4299868"/>
                <a:gridCol w="838233"/>
                <a:gridCol w="2082431"/>
              </a:tblGrid>
              <a:tr h="1370659">
                <a:tc>
                  <a:txBody>
                    <a:bodyPr/>
                    <a:lstStyle/>
                    <a:p>
                      <a:pPr algn="ctr"/>
                      <a:r>
                        <a:rPr lang="en-US" sz="2800" dirty="0" smtClean="0">
                          <a:solidFill>
                            <a:schemeClr val="bg1"/>
                          </a:solidFill>
                          <a:latin typeface="Times New Roman" pitchFamily="18" charset="0"/>
                          <a:cs typeface="Aharoni" pitchFamily="2" charset="-79"/>
                        </a:rPr>
                        <a:t>Programme</a:t>
                      </a:r>
                      <a:endParaRPr lang="en-US" sz="2800" b="1" dirty="0">
                        <a:solidFill>
                          <a:schemeClr val="bg1"/>
                        </a:solidFill>
                        <a:latin typeface="Times New Roman" pitchFamily="18" charset="0"/>
                        <a:cs typeface="Aharoni" pitchFamily="2" charset="-79"/>
                      </a:endParaRPr>
                    </a:p>
                  </a:txBody>
                  <a:tcPr>
                    <a:cell3D prstMaterial="dkEdge">
                      <a:bevel w="77470" h="12700" prst="softRound"/>
                      <a:lightRig rig="flood" dir="t"/>
                    </a:cell3D>
                  </a:tcPr>
                </a:tc>
                <a:tc>
                  <a:txBody>
                    <a:bodyPr/>
                    <a:lstStyle/>
                    <a:p>
                      <a:pPr algn="ctr"/>
                      <a:r>
                        <a:rPr lang="en-US" sz="2800" dirty="0" smtClean="0">
                          <a:solidFill>
                            <a:schemeClr val="bg1"/>
                          </a:solidFill>
                          <a:latin typeface="Times New Roman" pitchFamily="18" charset="0"/>
                          <a:cs typeface="Aharoni" pitchFamily="2" charset="-79"/>
                        </a:rPr>
                        <a:t>Course</a:t>
                      </a:r>
                      <a:endParaRPr lang="en-US" sz="2800" dirty="0">
                        <a:solidFill>
                          <a:schemeClr val="bg1"/>
                        </a:solidFill>
                        <a:latin typeface="Times New Roman" pitchFamily="18" charset="0"/>
                        <a:cs typeface="Aharoni" pitchFamily="2" charset="-79"/>
                      </a:endParaRPr>
                    </a:p>
                  </a:txBody>
                  <a:tcPr>
                    <a:cell3D prstMaterial="dkEdge">
                      <a:bevel w="77470" h="12700" prst="softRound"/>
                      <a:lightRig rig="flood" dir="t"/>
                    </a:cell3D>
                  </a:tcPr>
                </a:tc>
                <a:tc>
                  <a:txBody>
                    <a:bodyPr/>
                    <a:lstStyle/>
                    <a:p>
                      <a:pPr algn="ctr"/>
                      <a:r>
                        <a:rPr lang="en-US" sz="2800" dirty="0" smtClean="0">
                          <a:solidFill>
                            <a:schemeClr val="bg1"/>
                          </a:solidFill>
                          <a:latin typeface="Times New Roman" pitchFamily="18" charset="0"/>
                          <a:cs typeface="Aharoni" pitchFamily="2" charset="-79"/>
                        </a:rPr>
                        <a:t>Intake </a:t>
                      </a:r>
                      <a:endParaRPr lang="en-US" sz="2800" dirty="0">
                        <a:solidFill>
                          <a:schemeClr val="bg1"/>
                        </a:solidFill>
                        <a:latin typeface="Times New Roman" pitchFamily="18" charset="0"/>
                        <a:cs typeface="Aharoni" pitchFamily="2" charset="-79"/>
                      </a:endParaRPr>
                    </a:p>
                  </a:txBody>
                  <a:tcPr>
                    <a:cell3D prstMaterial="dkEdge">
                      <a:bevel w="77470" h="12700" prst="softRound"/>
                      <a:lightRig rig="flood" dir="t"/>
                    </a:cell3D>
                  </a:tcPr>
                </a:tc>
                <a:tc>
                  <a:txBody>
                    <a:bodyPr/>
                    <a:lstStyle/>
                    <a:p>
                      <a:pPr algn="ctr"/>
                      <a:r>
                        <a:rPr lang="en-IN" sz="2800" dirty="0" smtClean="0">
                          <a:solidFill>
                            <a:schemeClr val="bg1"/>
                          </a:solidFill>
                          <a:latin typeface="Times New Roman" pitchFamily="18" charset="0"/>
                          <a:cs typeface="Aharoni" pitchFamily="2" charset="-79"/>
                        </a:rPr>
                        <a:t>Current</a:t>
                      </a:r>
                      <a:r>
                        <a:rPr lang="en-IN" sz="2800" baseline="0" dirty="0" smtClean="0">
                          <a:solidFill>
                            <a:schemeClr val="bg1"/>
                          </a:solidFill>
                          <a:latin typeface="Times New Roman" pitchFamily="18" charset="0"/>
                          <a:cs typeface="Aharoni" pitchFamily="2" charset="-79"/>
                        </a:rPr>
                        <a:t> Year</a:t>
                      </a:r>
                      <a:endParaRPr lang="en-US" sz="2800" dirty="0">
                        <a:solidFill>
                          <a:schemeClr val="bg1"/>
                        </a:solidFill>
                        <a:latin typeface="Times New Roman" pitchFamily="18" charset="0"/>
                        <a:cs typeface="Aharoni" pitchFamily="2" charset="-79"/>
                      </a:endParaRPr>
                    </a:p>
                  </a:txBody>
                  <a:tcPr>
                    <a:cell3D prstMaterial="dkEdge">
                      <a:bevel w="77470" h="12700" prst="softRound"/>
                      <a:lightRig rig="flood" dir="t"/>
                    </a:cell3D>
                  </a:tcPr>
                </a:tc>
              </a:tr>
              <a:tr h="2210741">
                <a:tc>
                  <a:txBody>
                    <a:bodyPr/>
                    <a:lstStyle/>
                    <a:p>
                      <a:pPr algn="ctr"/>
                      <a:endParaRPr lang="en-US" sz="2400" dirty="0" smtClean="0">
                        <a:latin typeface="Times New Roman" pitchFamily="18" charset="0"/>
                        <a:cs typeface="Aharoni" pitchFamily="2" charset="-79"/>
                      </a:endParaRPr>
                    </a:p>
                    <a:p>
                      <a:pPr algn="ctr"/>
                      <a:r>
                        <a:rPr lang="en-US" sz="2400" dirty="0" smtClean="0">
                          <a:latin typeface="Times New Roman" pitchFamily="18" charset="0"/>
                          <a:cs typeface="Aharoni" pitchFamily="2" charset="-79"/>
                        </a:rPr>
                        <a:t>B.Sc.</a:t>
                      </a:r>
                      <a:r>
                        <a:rPr lang="en-US" sz="2400" baseline="0" dirty="0" smtClean="0">
                          <a:latin typeface="Times New Roman" pitchFamily="18" charset="0"/>
                          <a:cs typeface="Aharoni" pitchFamily="2" charset="-79"/>
                        </a:rPr>
                        <a:t> (Biology)</a:t>
                      </a:r>
                      <a:endParaRPr lang="en-US" sz="2400" dirty="0">
                        <a:latin typeface="Times New Roman" pitchFamily="18" charset="0"/>
                        <a:cs typeface="Aharoni" pitchFamily="2" charset="-79"/>
                      </a:endParaRPr>
                    </a:p>
                  </a:txBody>
                  <a:tcPr>
                    <a:cell3D prstMaterial="dkEdge">
                      <a:bevel w="77470" h="12700" prst="softRound"/>
                      <a:lightRig rig="flood" dir="t"/>
                    </a:cell3D>
                  </a:tcPr>
                </a:tc>
                <a:tc>
                  <a:txBody>
                    <a:bodyPr/>
                    <a:lstStyle/>
                    <a:p>
                      <a:pPr algn="ctr"/>
                      <a:endParaRPr lang="en-IN" sz="1800" dirty="0" smtClean="0">
                        <a:latin typeface="Times New Roman" pitchFamily="18" charset="0"/>
                        <a:cs typeface="Aharoni" pitchFamily="2" charset="-79"/>
                      </a:endParaRPr>
                    </a:p>
                    <a:p>
                      <a:pPr algn="ctr"/>
                      <a:r>
                        <a:rPr lang="en-IN" sz="1800" dirty="0" smtClean="0">
                          <a:latin typeface="Times New Roman" pitchFamily="18" charset="0"/>
                          <a:cs typeface="Aharoni" pitchFamily="2" charset="-79"/>
                        </a:rPr>
                        <a:t>F.C.</a:t>
                      </a:r>
                      <a:r>
                        <a:rPr lang="en-IN" sz="1800" baseline="0" dirty="0" smtClean="0">
                          <a:latin typeface="Times New Roman" pitchFamily="18" charset="0"/>
                          <a:cs typeface="Aharoni" pitchFamily="2" charset="-79"/>
                        </a:rPr>
                        <a:t> </a:t>
                      </a:r>
                      <a:r>
                        <a:rPr lang="en-IN" sz="1800" dirty="0" smtClean="0">
                          <a:latin typeface="Times New Roman" pitchFamily="18" charset="0"/>
                          <a:cs typeface="Aharoni" pitchFamily="2" charset="-79"/>
                        </a:rPr>
                        <a:t>Hindi language, English Language,</a:t>
                      </a:r>
                      <a:r>
                        <a:rPr lang="en-IN" sz="1800" baseline="0" dirty="0" smtClean="0">
                          <a:latin typeface="Times New Roman" pitchFamily="18" charset="0"/>
                          <a:cs typeface="Aharoni" pitchFamily="2" charset="-79"/>
                        </a:rPr>
                        <a:t> Chemistry, Zoology, Botany</a:t>
                      </a:r>
                      <a:endParaRPr lang="en-US" sz="1800" dirty="0">
                        <a:latin typeface="Times New Roman" pitchFamily="18" charset="0"/>
                        <a:cs typeface="Aharoni" pitchFamily="2" charset="-79"/>
                      </a:endParaRPr>
                    </a:p>
                  </a:txBody>
                  <a:tcPr>
                    <a:cell3D prstMaterial="dkEdge">
                      <a:bevel w="77470" h="12700" prst="softRound"/>
                      <a:lightRig rig="flood" dir="t"/>
                    </a:cell3D>
                  </a:tcPr>
                </a:tc>
                <a:tc>
                  <a:txBody>
                    <a:bodyPr/>
                    <a:lstStyle/>
                    <a:p>
                      <a:pPr algn="ctr"/>
                      <a:endParaRPr lang="en-US" sz="2400" b="1" dirty="0" smtClean="0">
                        <a:latin typeface="Times New Roman" pitchFamily="18" charset="0"/>
                        <a:cs typeface="Aharoni" pitchFamily="2" charset="-79"/>
                      </a:endParaRPr>
                    </a:p>
                    <a:p>
                      <a:pPr algn="ctr"/>
                      <a:r>
                        <a:rPr lang="en-US" sz="2400" b="1" dirty="0" smtClean="0">
                          <a:latin typeface="Times New Roman" pitchFamily="18" charset="0"/>
                          <a:cs typeface="Aharoni" pitchFamily="2" charset="-79"/>
                        </a:rPr>
                        <a:t>120</a:t>
                      </a:r>
                      <a:endParaRPr lang="en-US" sz="2400" b="1" dirty="0">
                        <a:latin typeface="Times New Roman" pitchFamily="18" charset="0"/>
                        <a:cs typeface="Aharoni" pitchFamily="2" charset="-79"/>
                      </a:endParaRPr>
                    </a:p>
                  </a:txBody>
                  <a:tcPr>
                    <a:cell3D prstMaterial="dkEdge">
                      <a:bevel w="77470" h="12700" prst="softRound"/>
                      <a:lightRig rig="flood" dir="t"/>
                    </a:cell3D>
                  </a:tcPr>
                </a:tc>
                <a:tc>
                  <a:txBody>
                    <a:bodyPr/>
                    <a:lstStyle/>
                    <a:p>
                      <a:pPr algn="ctr"/>
                      <a:endParaRPr lang="en-IN" sz="2400" b="1" dirty="0" smtClean="0">
                        <a:latin typeface="Times New Roman" pitchFamily="18" charset="0"/>
                        <a:cs typeface="Aharoni" pitchFamily="2" charset="-79"/>
                      </a:endParaRPr>
                    </a:p>
                    <a:p>
                      <a:pPr algn="ctr"/>
                      <a:r>
                        <a:rPr lang="en-IN" sz="2400" b="1" dirty="0" smtClean="0">
                          <a:latin typeface="Times New Roman" pitchFamily="18" charset="0"/>
                          <a:cs typeface="Aharoni" pitchFamily="2" charset="-79"/>
                        </a:rPr>
                        <a:t>2021-22</a:t>
                      </a:r>
                      <a:endParaRPr lang="en-US" sz="2400" b="1" dirty="0">
                        <a:latin typeface="Times New Roman" pitchFamily="18" charset="0"/>
                        <a:cs typeface="Aharoni" pitchFamily="2" charset="-79"/>
                      </a:endParaRPr>
                    </a:p>
                  </a:txBody>
                  <a:tcPr>
                    <a:cell3D prstMaterial="dkEdge">
                      <a:bevel w="77470" h="12700" prst="softRound"/>
                      <a:lightRig rig="flood" dir="t"/>
                    </a:cell3D>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xmlns="" val="2213878581"/>
              </p:ext>
            </p:extLst>
          </p:nvPr>
        </p:nvGraphicFramePr>
        <p:xfrm>
          <a:off x="152400" y="1676400"/>
          <a:ext cx="9372600" cy="1219200"/>
        </p:xfrm>
        <a:graphic>
          <a:graphicData uri="http://schemas.openxmlformats.org/drawingml/2006/table">
            <a:tbl>
              <a:tblPr firstRow="1" bandRow="1">
                <a:tableStyleId>{1E171933-4619-4E11-9A3F-F7608DF75F80}</a:tableStyleId>
              </a:tblPr>
              <a:tblGrid>
                <a:gridCol w="9372600"/>
              </a:tblGrid>
              <a:tr h="1219200">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3600" dirty="0" smtClean="0">
                          <a:effectLst>
                            <a:outerShdw blurRad="38100" dist="38100" dir="2700000" algn="tl">
                              <a:srgbClr val="000000">
                                <a:alpha val="43137"/>
                              </a:srgbClr>
                            </a:outerShdw>
                          </a:effectLst>
                        </a:rPr>
                        <a:t>PROGRAMME DETAIL</a:t>
                      </a:r>
                    </a:p>
                    <a:p>
                      <a:pPr marL="0" marR="0" indent="0" algn="ctr" defTabSz="1218987" rtl="0" eaLnBrk="1" fontAlgn="auto" latinLnBrk="0" hangingPunct="1">
                        <a:lnSpc>
                          <a:spcPct val="100000"/>
                        </a:lnSpc>
                        <a:spcBef>
                          <a:spcPts val="0"/>
                        </a:spcBef>
                        <a:spcAft>
                          <a:spcPts val="0"/>
                        </a:spcAft>
                        <a:buClrTx/>
                        <a:buSzTx/>
                        <a:buFontTx/>
                        <a:buNone/>
                        <a:tabLst/>
                        <a:defRPr/>
                      </a:pPr>
                      <a:r>
                        <a:rPr lang="en-US" sz="2000" dirty="0" smtClean="0"/>
                        <a:t> </a:t>
                      </a:r>
                      <a:endParaRPr lang="en-US" sz="2000" dirty="0" smtClean="0">
                        <a:latin typeface="Times New Roman" pitchFamily="18" charset="0"/>
                        <a:cs typeface="Aharoni" pitchFamily="2" charset="-79"/>
                      </a:endParaRPr>
                    </a:p>
                  </a:txBody>
                  <a:tcPr/>
                </a:tc>
              </a:tr>
            </a:tbl>
          </a:graphicData>
        </a:graphic>
      </p:graphicFrame>
      <p:sp>
        <p:nvSpPr>
          <p:cNvPr id="5"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6" name="Rectangle 5"/>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7" name="Rectangle 6"/>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2"/>
              </a:rPr>
              <a:t>pandataraigovtcollege3@gmail.com</a:t>
            </a:r>
            <a:r>
              <a:rPr lang="en-US" b="1" dirty="0" smtClean="0"/>
              <a:t> </a:t>
            </a:r>
            <a:endParaRPr lang="en-US" dirty="0"/>
          </a:p>
        </p:txBody>
      </p:sp>
      <p:sp>
        <p:nvSpPr>
          <p:cNvPr id="8" name="Oval 6"/>
          <p:cNvSpPr/>
          <p:nvPr/>
        </p:nvSpPr>
        <p:spPr>
          <a:xfrm>
            <a:off x="228600" y="304800"/>
            <a:ext cx="685800" cy="838200"/>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Oval 8"/>
          <p:cNvSpPr/>
          <p:nvPr/>
        </p:nvSpPr>
        <p:spPr>
          <a:xfrm>
            <a:off x="8763000" y="304800"/>
            <a:ext cx="7620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676400"/>
          </a:xfrm>
          <a:prstGeom prst="rect">
            <a:avLst/>
          </a:prstGeom>
        </p:spPr>
        <p:txBody>
          <a:bodyP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smtClean="0">
                <a:ln>
                  <a:noFill/>
                </a:ln>
                <a:solidFill>
                  <a:srgbClr val="7030A0"/>
                </a:solidFill>
                <a:effectLst>
                  <a:glow rad="228600">
                    <a:schemeClr val="accent6">
                      <a:satMod val="175000"/>
                      <a:alpha val="40000"/>
                    </a:schemeClr>
                  </a:glow>
                </a:effectLst>
                <a:uLnTx/>
                <a:uFillTx/>
                <a:latin typeface="Times New Roman" pitchFamily="18" charset="0"/>
                <a:ea typeface="+mj-ea"/>
                <a:cs typeface="Times New Roman" pitchFamily="18" charset="0"/>
              </a:rPr>
              <a:t>Atal</a:t>
            </a:r>
            <a:r>
              <a:rPr kumimoji="0" lang="en-US" sz="2400" b="1" i="0" u="none" strike="noStrike" kern="1200" cap="none" spc="0" normalizeH="0" baseline="0" noProof="0" dirty="0" smtClean="0">
                <a:ln>
                  <a:noFill/>
                </a:ln>
                <a:solidFill>
                  <a:srgbClr val="7030A0"/>
                </a:solidFill>
                <a:effectLst>
                  <a:glow rad="228600">
                    <a:schemeClr val="accent6">
                      <a:satMod val="175000"/>
                      <a:alpha val="40000"/>
                    </a:schemeClr>
                  </a:glow>
                </a:effectLst>
                <a:uLnTx/>
                <a:uFillTx/>
                <a:latin typeface="Times New Roman" pitchFamily="18" charset="0"/>
                <a:ea typeface="+mj-ea"/>
                <a:cs typeface="Times New Roman" pitchFamily="18" charset="0"/>
              </a:rPr>
              <a:t> </a:t>
            </a:r>
            <a:r>
              <a:rPr kumimoji="0" lang="en-US" sz="2400" b="1" i="0" u="none" strike="noStrike" kern="1200" cap="none" spc="0" normalizeH="0" baseline="0" noProof="0" dirty="0" err="1" smtClean="0">
                <a:ln>
                  <a:noFill/>
                </a:ln>
                <a:solidFill>
                  <a:srgbClr val="7030A0"/>
                </a:solidFill>
                <a:effectLst>
                  <a:glow rad="228600">
                    <a:schemeClr val="accent6">
                      <a:satMod val="175000"/>
                      <a:alpha val="40000"/>
                    </a:schemeClr>
                  </a:glow>
                </a:effectLst>
                <a:uLnTx/>
                <a:uFillTx/>
                <a:latin typeface="Times New Roman" pitchFamily="18" charset="0"/>
                <a:ea typeface="+mj-ea"/>
                <a:cs typeface="Times New Roman" pitchFamily="18" charset="0"/>
              </a:rPr>
              <a:t>Bihari</a:t>
            </a:r>
            <a:r>
              <a:rPr kumimoji="0" lang="en-US" sz="2400" b="1" i="0" u="none" strike="noStrike" kern="1200" cap="none" spc="0" normalizeH="0" baseline="0" noProof="0" dirty="0" smtClean="0">
                <a:ln>
                  <a:noFill/>
                </a:ln>
                <a:solidFill>
                  <a:srgbClr val="7030A0"/>
                </a:solidFill>
                <a:effectLst>
                  <a:glow rad="228600">
                    <a:schemeClr val="accent6">
                      <a:satMod val="175000"/>
                      <a:alpha val="40000"/>
                    </a:schemeClr>
                  </a:glow>
                </a:effectLst>
                <a:uLnTx/>
                <a:uFillTx/>
                <a:latin typeface="Times New Roman" pitchFamily="18" charset="0"/>
                <a:ea typeface="+mj-ea"/>
                <a:cs typeface="Times New Roman" pitchFamily="18" charset="0"/>
              </a:rPr>
              <a:t> Vajpayee Govt. College </a:t>
            </a:r>
            <a:r>
              <a:rPr kumimoji="0" lang="en-US" sz="2400" b="1" i="0" u="none" strike="noStrike" kern="1200" cap="none" spc="0" normalizeH="0" baseline="0" noProof="0" dirty="0" err="1" smtClean="0">
                <a:ln>
                  <a:noFill/>
                </a:ln>
                <a:solidFill>
                  <a:srgbClr val="7030A0"/>
                </a:solidFill>
                <a:effectLst>
                  <a:glow rad="228600">
                    <a:schemeClr val="accent6">
                      <a:satMod val="175000"/>
                      <a:alpha val="40000"/>
                    </a:schemeClr>
                  </a:glow>
                </a:effectLst>
                <a:uLnTx/>
                <a:uFillTx/>
                <a:latin typeface="Times New Roman" pitchFamily="18" charset="0"/>
                <a:ea typeface="+mj-ea"/>
                <a:cs typeface="Times New Roman" pitchFamily="18" charset="0"/>
              </a:rPr>
              <a:t>pandatarai</a:t>
            </a:r>
            <a:r>
              <a:rPr kumimoji="0" lang="en-US" sz="2400" b="1" i="0" u="none" strike="noStrike" kern="1200" cap="none" spc="0" normalizeH="0" baseline="0" noProof="0" dirty="0" smtClean="0">
                <a:ln>
                  <a:noFill/>
                </a:ln>
                <a:solidFill>
                  <a:srgbClr val="7030A0"/>
                </a:solidFill>
                <a:effectLst>
                  <a:glow rad="228600">
                    <a:schemeClr val="accent6">
                      <a:satMod val="175000"/>
                      <a:alpha val="40000"/>
                    </a:schemeClr>
                  </a:glow>
                </a:effectLst>
                <a:uLnTx/>
                <a:uFillTx/>
                <a:latin typeface="Times New Roman" pitchFamily="18" charset="0"/>
                <a:ea typeface="+mj-ea"/>
                <a:cs typeface="Times New Roman" pitchFamily="18" charset="0"/>
              </a:rPr>
              <a:t> Dist.-</a:t>
            </a:r>
            <a:r>
              <a:rPr kumimoji="0" lang="en-US" sz="2400" b="1" i="0" u="none" strike="noStrike" kern="1200" cap="none" spc="0" normalizeH="0" baseline="0" noProof="0" dirty="0" err="1" smtClean="0">
                <a:ln>
                  <a:noFill/>
                </a:ln>
                <a:solidFill>
                  <a:srgbClr val="7030A0"/>
                </a:solidFill>
                <a:effectLst>
                  <a:glow rad="228600">
                    <a:schemeClr val="accent6">
                      <a:satMod val="175000"/>
                      <a:alpha val="40000"/>
                    </a:schemeClr>
                  </a:glow>
                </a:effectLst>
                <a:uLnTx/>
                <a:uFillTx/>
                <a:latin typeface="Times New Roman" pitchFamily="18" charset="0"/>
                <a:ea typeface="+mj-ea"/>
                <a:cs typeface="Times New Roman" pitchFamily="18" charset="0"/>
              </a:rPr>
              <a:t>Kabirdham</a:t>
            </a:r>
            <a:r>
              <a:rPr kumimoji="0" lang="en-US" sz="2400" b="1" i="0" u="none" strike="noStrike" kern="1200" cap="none" spc="0" normalizeH="0" baseline="0" noProof="0" dirty="0" smtClean="0">
                <a:ln>
                  <a:noFill/>
                </a:ln>
                <a:solidFill>
                  <a:srgbClr val="7030A0"/>
                </a:solidFill>
                <a:effectLst>
                  <a:glow rad="228600">
                    <a:schemeClr val="accent6">
                      <a:satMod val="175000"/>
                      <a:alpha val="40000"/>
                    </a:schemeClr>
                  </a:glow>
                </a:effectLst>
                <a:uLnTx/>
                <a:uFillTx/>
                <a:latin typeface="Times New Roman" pitchFamily="18" charset="0"/>
                <a:ea typeface="+mj-ea"/>
                <a:cs typeface="Times New Roman" pitchFamily="18" charset="0"/>
              </a:rPr>
              <a:t> (C.G.)</a:t>
            </a:r>
            <a:r>
              <a:rPr kumimoji="0" lang="en-US" sz="2000" b="0"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r>
            <a:br>
              <a:rPr kumimoji="0" lang="en-US" sz="2000" b="0"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b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wb-abvgcp.ac.in						Email-pandataraigovtcollege3@gmail.com</a:t>
            </a:r>
            <a:r>
              <a:rPr kumimoji="0" lang="en-US" sz="1000" b="0" i="0" u="none" strike="noStrike" kern="1200" cap="none" spc="0" normalizeH="0" baseline="0" noProof="0" dirty="0" smtClean="0">
                <a:ln>
                  <a:solidFill>
                    <a:srgbClr val="0070C0"/>
                  </a:solidFill>
                </a:ln>
                <a:solidFill>
                  <a:schemeClr val="tx1"/>
                </a:solidFill>
                <a:effectLst/>
                <a:uLnTx/>
                <a:uFillTx/>
                <a:latin typeface="Times New Roman" pitchFamily="18" charset="0"/>
                <a:ea typeface="+mj-ea"/>
                <a:cs typeface="Times New Roman" pitchFamily="18" charset="0"/>
              </a:rPr>
              <a:t> </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r>
            <a:b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br>
            <a:r>
              <a:rPr kumimoji="0" lang="en-US" sz="1600" b="1" i="0" u="none" strike="noStrike" kern="1200" cap="none" spc="0" normalizeH="0" baseline="0" noProof="0" dirty="0" smtClean="0">
                <a:ln>
                  <a:noFill/>
                </a:ln>
                <a:solidFill>
                  <a:srgbClr val="006600"/>
                </a:solidFill>
                <a:effectLst/>
                <a:uLnTx/>
                <a:uFillTx/>
                <a:latin typeface="Times New Roman" pitchFamily="18" charset="0"/>
                <a:ea typeface="+mj-ea"/>
                <a:cs typeface="Times New Roman" pitchFamily="18" charset="0"/>
              </a:rPr>
              <a:t>Affiliated to </a:t>
            </a:r>
            <a:r>
              <a:rPr kumimoji="0" lang="en-US" sz="1600" b="1" i="0" u="none" strike="noStrike" kern="1200" cap="none" spc="0" normalizeH="0" baseline="0" noProof="0" dirty="0" err="1" smtClean="0">
                <a:ln>
                  <a:noFill/>
                </a:ln>
                <a:solidFill>
                  <a:srgbClr val="006600"/>
                </a:solidFill>
                <a:effectLst/>
                <a:uLnTx/>
                <a:uFillTx/>
                <a:latin typeface="Times New Roman" pitchFamily="18" charset="0"/>
                <a:ea typeface="+mj-ea"/>
                <a:cs typeface="Times New Roman" pitchFamily="18" charset="0"/>
              </a:rPr>
              <a:t>Hemchand</a:t>
            </a:r>
            <a:r>
              <a:rPr kumimoji="0" lang="en-US" sz="1600" b="1" i="0" u="none" strike="noStrike" kern="1200" cap="none" spc="0" normalizeH="0" baseline="0" noProof="0" dirty="0" smtClean="0">
                <a:ln>
                  <a:noFill/>
                </a:ln>
                <a:solidFill>
                  <a:srgbClr val="006600"/>
                </a:solidFill>
                <a:effectLst/>
                <a:uLnTx/>
                <a:uFillTx/>
                <a:latin typeface="Times New Roman" pitchFamily="18" charset="0"/>
                <a:ea typeface="+mj-ea"/>
                <a:cs typeface="Times New Roman" pitchFamily="18" charset="0"/>
              </a:rPr>
              <a:t> </a:t>
            </a:r>
            <a:r>
              <a:rPr kumimoji="0" lang="en-US" sz="1600" b="1" i="0" u="none" strike="noStrike" kern="1200" cap="none" spc="0" normalizeH="0" baseline="0" noProof="0" dirty="0" err="1" smtClean="0">
                <a:ln>
                  <a:noFill/>
                </a:ln>
                <a:solidFill>
                  <a:srgbClr val="006600"/>
                </a:solidFill>
                <a:effectLst/>
                <a:uLnTx/>
                <a:uFillTx/>
                <a:latin typeface="Times New Roman" pitchFamily="18" charset="0"/>
                <a:ea typeface="+mj-ea"/>
                <a:cs typeface="Times New Roman" pitchFamily="18" charset="0"/>
              </a:rPr>
              <a:t>Yadav</a:t>
            </a:r>
            <a:r>
              <a:rPr kumimoji="0" lang="en-US" sz="1600" b="1" i="0" u="none" strike="noStrike" kern="1200" cap="none" spc="0" normalizeH="0" baseline="0" noProof="0" dirty="0" smtClean="0">
                <a:ln>
                  <a:noFill/>
                </a:ln>
                <a:solidFill>
                  <a:srgbClr val="006600"/>
                </a:solidFill>
                <a:effectLst/>
                <a:uLnTx/>
                <a:uFillTx/>
                <a:latin typeface="Times New Roman" pitchFamily="18" charset="0"/>
                <a:ea typeface="+mj-ea"/>
                <a:cs typeface="Times New Roman" pitchFamily="18" charset="0"/>
              </a:rPr>
              <a:t> University </a:t>
            </a:r>
            <a:r>
              <a:rPr kumimoji="0" lang="en-US" sz="1600" b="1" i="0" u="none" strike="noStrike" kern="1200" cap="none" spc="0" normalizeH="0" baseline="0" noProof="0" dirty="0" err="1" smtClean="0">
                <a:ln>
                  <a:noFill/>
                </a:ln>
                <a:solidFill>
                  <a:srgbClr val="006600"/>
                </a:solidFill>
                <a:effectLst/>
                <a:uLnTx/>
                <a:uFillTx/>
                <a:latin typeface="Times New Roman" pitchFamily="18" charset="0"/>
                <a:ea typeface="+mj-ea"/>
                <a:cs typeface="Times New Roman" pitchFamily="18" charset="0"/>
              </a:rPr>
              <a:t>Durg</a:t>
            </a:r>
            <a:r>
              <a:rPr kumimoji="0" lang="en-US" sz="1600" b="1" i="0" u="none" strike="noStrike" kern="1200" cap="none" spc="0" normalizeH="0" baseline="0" noProof="0" dirty="0" smtClean="0">
                <a:ln>
                  <a:noFill/>
                </a:ln>
                <a:solidFill>
                  <a:srgbClr val="006600"/>
                </a:solidFill>
                <a:effectLst/>
                <a:uLnTx/>
                <a:uFillTx/>
                <a:latin typeface="Times New Roman" pitchFamily="18" charset="0"/>
                <a:ea typeface="+mj-ea"/>
                <a:cs typeface="Times New Roman" pitchFamily="18" charset="0"/>
              </a:rPr>
              <a:t> (C.G.)</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b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br>
            <a:r>
              <a:rPr kumimoji="0" lang="en-US" sz="31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Science Festival 28 February 2022</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r>
            <a:b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br>
            <a:r>
              <a:rPr kumimoji="0" lang="en-US" sz="1800" b="1" i="0" u="none" strike="noStrike" kern="1200" cap="none" spc="0" normalizeH="0" baseline="0" noProof="0" dirty="0" smtClean="0">
                <a:ln>
                  <a:noFill/>
                </a:ln>
                <a:solidFill>
                  <a:srgbClr val="00B0F0"/>
                </a:solidFill>
                <a:effectLst/>
                <a:uLnTx/>
                <a:uFillTx/>
                <a:latin typeface="Times New Roman" pitchFamily="18" charset="0"/>
                <a:ea typeface="+mj-ea"/>
                <a:cs typeface="Times New Roman" pitchFamily="18" charset="0"/>
              </a:rPr>
              <a:t>Science Model/Poster </a:t>
            </a:r>
            <a:r>
              <a:rPr kumimoji="0" lang="en-US" sz="1800" b="1" i="0" u="none" strike="noStrike" kern="1200" cap="none" spc="0" normalizeH="0" baseline="0" noProof="0" dirty="0" err="1" smtClean="0">
                <a:ln>
                  <a:noFill/>
                </a:ln>
                <a:solidFill>
                  <a:srgbClr val="00B0F0"/>
                </a:solidFill>
                <a:effectLst/>
                <a:uLnTx/>
                <a:uFillTx/>
                <a:latin typeface="Times New Roman" pitchFamily="18" charset="0"/>
                <a:ea typeface="+mj-ea"/>
                <a:cs typeface="Times New Roman" pitchFamily="18" charset="0"/>
              </a:rPr>
              <a:t>Comtetion</a:t>
            </a:r>
            <a:r>
              <a:rPr kumimoji="0" lang="en-US" sz="1800" b="1" i="0" u="none" strike="noStrike" kern="1200" cap="none" spc="0" normalizeH="0" baseline="0" noProof="0" dirty="0" smtClean="0">
                <a:ln>
                  <a:noFill/>
                </a:ln>
                <a:solidFill>
                  <a:srgbClr val="00B0F0"/>
                </a:solidFill>
                <a:effectLst/>
                <a:uLnTx/>
                <a:uFillTx/>
                <a:latin typeface="Times New Roman" pitchFamily="18" charset="0"/>
                <a:ea typeface="+mj-ea"/>
                <a:cs typeface="Times New Roman" pitchFamily="18" charset="0"/>
              </a:rPr>
              <a:t>, Best from the Waste, Quiz Competition, Scientific </a:t>
            </a:r>
            <a:r>
              <a:rPr kumimoji="0" lang="en-US" sz="1800" b="1" i="0" u="none" strike="noStrike" kern="1200" cap="none" spc="0" normalizeH="0" baseline="0" noProof="0" dirty="0" err="1" smtClean="0">
                <a:ln>
                  <a:noFill/>
                </a:ln>
                <a:solidFill>
                  <a:srgbClr val="00B0F0"/>
                </a:solidFill>
                <a:effectLst/>
                <a:uLnTx/>
                <a:uFillTx/>
                <a:latin typeface="Times New Roman" pitchFamily="18" charset="0"/>
                <a:ea typeface="+mj-ea"/>
                <a:cs typeface="Times New Roman" pitchFamily="18" charset="0"/>
              </a:rPr>
              <a:t>Rangoli</a:t>
            </a:r>
            <a:endParaRPr kumimoji="0" lang="en-US" sz="1600" b="1" i="0" u="none" strike="noStrike" kern="1200" cap="none" spc="0" normalizeH="0" baseline="0" noProof="0" dirty="0">
              <a:ln>
                <a:noFill/>
              </a:ln>
              <a:solidFill>
                <a:srgbClr val="00B0F0"/>
              </a:solidFill>
              <a:effectLst/>
              <a:uLnTx/>
              <a:uFillTx/>
              <a:latin typeface="Times New Roman" pitchFamily="18" charset="0"/>
              <a:ea typeface="+mj-ea"/>
              <a:cs typeface="Times New Roman" pitchFamily="18" charset="0"/>
            </a:endParaRPr>
          </a:p>
        </p:txBody>
      </p:sp>
      <p:pic>
        <p:nvPicPr>
          <p:cNvPr id="3" name="Picture 2" descr="WhatsApp Image 2021-01-23 at 4.06.38 PM.jpeg"/>
          <p:cNvPicPr>
            <a:picLocks noChangeAspect="1"/>
          </p:cNvPicPr>
          <p:nvPr/>
        </p:nvPicPr>
        <p:blipFill>
          <a:blip r:embed="rId2" cstate="print"/>
          <a:stretch>
            <a:fillRect/>
          </a:stretch>
        </p:blipFill>
        <p:spPr>
          <a:xfrm>
            <a:off x="762000" y="1676400"/>
            <a:ext cx="1143000" cy="1173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76200" y="2810470"/>
            <a:ext cx="2743200" cy="923330"/>
          </a:xfrm>
          <a:prstGeom prst="rect">
            <a:avLst/>
          </a:prstGeom>
          <a:noFill/>
        </p:spPr>
        <p:txBody>
          <a:bodyPr wrap="square" rtlCol="0">
            <a:spAutoFit/>
          </a:bodyPr>
          <a:lstStyle/>
          <a:p>
            <a:pPr algn="ctr"/>
            <a:r>
              <a:rPr lang="en-US" sz="1400" dirty="0" smtClean="0"/>
              <a:t>Chairperson</a:t>
            </a:r>
          </a:p>
          <a:p>
            <a:pPr algn="ctr"/>
            <a:r>
              <a:rPr lang="en-US" sz="1000" b="1" dirty="0" smtClean="0">
                <a:solidFill>
                  <a:srgbClr val="FFC000"/>
                </a:solidFill>
              </a:rPr>
              <a:t>Dr. </a:t>
            </a:r>
            <a:r>
              <a:rPr lang="en-US" sz="1000" b="1" dirty="0" err="1" smtClean="0">
                <a:solidFill>
                  <a:srgbClr val="FFC000"/>
                </a:solidFill>
              </a:rPr>
              <a:t>Avinash</a:t>
            </a:r>
            <a:r>
              <a:rPr lang="en-US" sz="1000" b="1" dirty="0" smtClean="0">
                <a:solidFill>
                  <a:srgbClr val="FFC000"/>
                </a:solidFill>
              </a:rPr>
              <a:t> Kumar </a:t>
            </a:r>
            <a:r>
              <a:rPr lang="en-US" sz="1000" b="1" dirty="0" err="1" smtClean="0">
                <a:solidFill>
                  <a:srgbClr val="FFC000"/>
                </a:solidFill>
              </a:rPr>
              <a:t>Lall</a:t>
            </a:r>
            <a:endParaRPr lang="en-US" sz="1000" b="1" dirty="0" smtClean="0">
              <a:solidFill>
                <a:srgbClr val="FFC000"/>
              </a:solidFill>
            </a:endParaRPr>
          </a:p>
          <a:p>
            <a:pPr algn="ctr"/>
            <a:r>
              <a:rPr lang="en-US" sz="1000" dirty="0" smtClean="0"/>
              <a:t>Principal</a:t>
            </a:r>
          </a:p>
          <a:p>
            <a:pPr algn="ctr"/>
            <a:r>
              <a:rPr lang="en-US" sz="1000" dirty="0" err="1" smtClean="0"/>
              <a:t>Atal</a:t>
            </a:r>
            <a:r>
              <a:rPr lang="en-US" sz="1000" dirty="0" smtClean="0"/>
              <a:t> </a:t>
            </a:r>
            <a:r>
              <a:rPr lang="en-US" sz="1000" dirty="0" err="1" smtClean="0"/>
              <a:t>Bihari</a:t>
            </a:r>
            <a:r>
              <a:rPr lang="en-US" sz="1000" dirty="0" smtClean="0"/>
              <a:t> Vajpayee Govt. College </a:t>
            </a:r>
            <a:r>
              <a:rPr lang="en-US" sz="1000" dirty="0" err="1" smtClean="0"/>
              <a:t>Pandatarai</a:t>
            </a:r>
            <a:r>
              <a:rPr lang="en-US" sz="1000" dirty="0" smtClean="0"/>
              <a:t>, Dist.-</a:t>
            </a:r>
            <a:r>
              <a:rPr lang="en-US" sz="1000" dirty="0" err="1" smtClean="0"/>
              <a:t>Kabirdham</a:t>
            </a:r>
            <a:r>
              <a:rPr lang="en-US" sz="1000" dirty="0" smtClean="0"/>
              <a:t> (C.G.)</a:t>
            </a:r>
            <a:endParaRPr lang="en-US" sz="1000" dirty="0"/>
          </a:p>
        </p:txBody>
      </p:sp>
      <p:sp>
        <p:nvSpPr>
          <p:cNvPr id="5" name="TextBox 4"/>
          <p:cNvSpPr txBox="1"/>
          <p:nvPr/>
        </p:nvSpPr>
        <p:spPr>
          <a:xfrm>
            <a:off x="3352800" y="3327737"/>
            <a:ext cx="2057400" cy="1015663"/>
          </a:xfrm>
          <a:prstGeom prst="rect">
            <a:avLst/>
          </a:prstGeom>
          <a:noFill/>
        </p:spPr>
        <p:txBody>
          <a:bodyPr wrap="square" rtlCol="0">
            <a:spAutoFit/>
          </a:bodyPr>
          <a:lstStyle/>
          <a:p>
            <a:pPr algn="ctr"/>
            <a:r>
              <a:rPr lang="en-US" sz="1400" dirty="0" smtClean="0"/>
              <a:t>Chief-Guest</a:t>
            </a:r>
          </a:p>
          <a:p>
            <a:pPr algn="ctr"/>
            <a:r>
              <a:rPr lang="en-US" sz="1000" b="1" dirty="0" smtClean="0">
                <a:solidFill>
                  <a:srgbClr val="FFC000"/>
                </a:solidFill>
              </a:rPr>
              <a:t>Dr. </a:t>
            </a:r>
            <a:r>
              <a:rPr lang="en-US" sz="1000" b="1" dirty="0" err="1" smtClean="0">
                <a:solidFill>
                  <a:srgbClr val="FFC000"/>
                </a:solidFill>
              </a:rPr>
              <a:t>Dakeshwar</a:t>
            </a:r>
            <a:r>
              <a:rPr lang="en-US" sz="1000" b="1" dirty="0" smtClean="0">
                <a:solidFill>
                  <a:srgbClr val="FFC000"/>
                </a:solidFill>
              </a:rPr>
              <a:t> Kumar </a:t>
            </a:r>
            <a:r>
              <a:rPr lang="en-US" sz="1000" b="1" dirty="0" err="1" smtClean="0">
                <a:solidFill>
                  <a:srgbClr val="FFC000"/>
                </a:solidFill>
              </a:rPr>
              <a:t>Verma</a:t>
            </a:r>
            <a:endParaRPr lang="en-US" sz="1000" b="1" dirty="0" smtClean="0">
              <a:solidFill>
                <a:srgbClr val="FFC000"/>
              </a:solidFill>
            </a:endParaRPr>
          </a:p>
          <a:p>
            <a:pPr algn="ctr"/>
            <a:r>
              <a:rPr lang="en-US" sz="1000" dirty="0" smtClean="0"/>
              <a:t>Assts. Prof. Chemistry</a:t>
            </a:r>
          </a:p>
          <a:p>
            <a:pPr algn="ctr"/>
            <a:r>
              <a:rPr lang="en-US" sz="800" b="1" dirty="0" smtClean="0"/>
              <a:t>GOVT. DIGVIJAY AUTONOMOUS POSTGRADUATE COLLEGE</a:t>
            </a:r>
            <a:br>
              <a:rPr lang="en-US" sz="800" b="1" dirty="0" smtClean="0"/>
            </a:br>
            <a:r>
              <a:rPr lang="en-US" sz="800" dirty="0" smtClean="0"/>
              <a:t>RAJNANDGAON</a:t>
            </a:r>
            <a:r>
              <a:rPr lang="en-US" sz="1000" dirty="0" smtClean="0"/>
              <a:t> (C.G.)</a:t>
            </a:r>
            <a:endParaRPr lang="en-US" sz="1000" dirty="0"/>
          </a:p>
        </p:txBody>
      </p:sp>
      <p:pic>
        <p:nvPicPr>
          <p:cNvPr id="6" name="Picture 5" descr="WhatsApp Image 2021-04-03 at 12.59.21 PM.jpeg"/>
          <p:cNvPicPr>
            <a:picLocks noChangeAspect="1"/>
          </p:cNvPicPr>
          <p:nvPr/>
        </p:nvPicPr>
        <p:blipFill>
          <a:blip r:embed="rId3"/>
          <a:srcRect l="8791" t="5121" r="20879" b="40229"/>
          <a:stretch>
            <a:fillRect/>
          </a:stretch>
        </p:blipFill>
        <p:spPr>
          <a:xfrm>
            <a:off x="7391400" y="1828800"/>
            <a:ext cx="1066800" cy="1200150"/>
          </a:xfrm>
          <a:prstGeom prst="rect">
            <a:avLst/>
          </a:prstGeom>
        </p:spPr>
      </p:pic>
      <p:sp>
        <p:nvSpPr>
          <p:cNvPr id="7" name="TextBox 6"/>
          <p:cNvSpPr txBox="1"/>
          <p:nvPr/>
        </p:nvSpPr>
        <p:spPr>
          <a:xfrm>
            <a:off x="7086600" y="2962870"/>
            <a:ext cx="1676400" cy="923330"/>
          </a:xfrm>
          <a:prstGeom prst="rect">
            <a:avLst/>
          </a:prstGeom>
          <a:noFill/>
        </p:spPr>
        <p:txBody>
          <a:bodyPr wrap="square" rtlCol="0">
            <a:spAutoFit/>
          </a:bodyPr>
          <a:lstStyle/>
          <a:p>
            <a:pPr algn="ctr"/>
            <a:r>
              <a:rPr lang="en-US" sz="900" dirty="0" smtClean="0"/>
              <a:t>Convener</a:t>
            </a:r>
          </a:p>
          <a:p>
            <a:pPr algn="ctr"/>
            <a:r>
              <a:rPr lang="en-US" sz="900" b="1" dirty="0" smtClean="0">
                <a:solidFill>
                  <a:srgbClr val="FFC000"/>
                </a:solidFill>
              </a:rPr>
              <a:t>Dr. </a:t>
            </a:r>
            <a:r>
              <a:rPr lang="en-US" sz="900" b="1" dirty="0" err="1" smtClean="0">
                <a:solidFill>
                  <a:srgbClr val="FFC000"/>
                </a:solidFill>
              </a:rPr>
              <a:t>M.K.Tyagi</a:t>
            </a:r>
            <a:endParaRPr lang="en-US" sz="900" b="1" dirty="0" smtClean="0">
              <a:solidFill>
                <a:srgbClr val="FFC000"/>
              </a:solidFill>
            </a:endParaRPr>
          </a:p>
          <a:p>
            <a:pPr algn="ctr"/>
            <a:r>
              <a:rPr lang="en-US" sz="900" dirty="0" smtClean="0"/>
              <a:t>Assts. Prof. Chemistry</a:t>
            </a:r>
          </a:p>
          <a:p>
            <a:pPr algn="ctr"/>
            <a:r>
              <a:rPr lang="en-US" sz="900" dirty="0" err="1" smtClean="0"/>
              <a:t>Atal</a:t>
            </a:r>
            <a:r>
              <a:rPr lang="en-US" sz="900" dirty="0" smtClean="0"/>
              <a:t> </a:t>
            </a:r>
            <a:r>
              <a:rPr lang="en-US" sz="900" dirty="0" err="1" smtClean="0"/>
              <a:t>Bihari</a:t>
            </a:r>
            <a:r>
              <a:rPr lang="en-US" sz="900" dirty="0" smtClean="0"/>
              <a:t> Vajpayee Govt. College </a:t>
            </a:r>
            <a:r>
              <a:rPr lang="en-US" sz="900" dirty="0" err="1" smtClean="0"/>
              <a:t>Pandatarai</a:t>
            </a:r>
            <a:r>
              <a:rPr lang="en-US" sz="900" dirty="0" smtClean="0"/>
              <a:t>, Dist.-</a:t>
            </a:r>
            <a:r>
              <a:rPr lang="en-US" sz="900" dirty="0" err="1" smtClean="0"/>
              <a:t>Kabirdham</a:t>
            </a:r>
            <a:r>
              <a:rPr lang="en-US" sz="900" dirty="0" smtClean="0"/>
              <a:t> (C.G.)</a:t>
            </a:r>
            <a:endParaRPr lang="en-US" sz="900" dirty="0"/>
          </a:p>
        </p:txBody>
      </p:sp>
      <p:pic>
        <p:nvPicPr>
          <p:cNvPr id="8" name="Picture 7" descr="WhatsApp Image 2021-04-03 at 1.02.24 PM.jpeg"/>
          <p:cNvPicPr>
            <a:picLocks noChangeAspect="1"/>
          </p:cNvPicPr>
          <p:nvPr/>
        </p:nvPicPr>
        <p:blipFill>
          <a:blip r:embed="rId4"/>
          <a:srcRect l="11062" t="2709" r="21681" b="40805"/>
          <a:stretch>
            <a:fillRect/>
          </a:stretch>
        </p:blipFill>
        <p:spPr>
          <a:xfrm>
            <a:off x="1905000" y="3810000"/>
            <a:ext cx="1017984" cy="1151930"/>
          </a:xfrm>
          <a:prstGeom prst="rect">
            <a:avLst/>
          </a:prstGeom>
        </p:spPr>
      </p:pic>
      <p:sp>
        <p:nvSpPr>
          <p:cNvPr id="9" name="TextBox 8"/>
          <p:cNvSpPr txBox="1"/>
          <p:nvPr/>
        </p:nvSpPr>
        <p:spPr>
          <a:xfrm>
            <a:off x="1524000" y="4953000"/>
            <a:ext cx="1828800" cy="923330"/>
          </a:xfrm>
          <a:prstGeom prst="rect">
            <a:avLst/>
          </a:prstGeom>
          <a:noFill/>
        </p:spPr>
        <p:txBody>
          <a:bodyPr wrap="square" rtlCol="0">
            <a:spAutoFit/>
          </a:bodyPr>
          <a:lstStyle/>
          <a:p>
            <a:pPr algn="ctr"/>
            <a:r>
              <a:rPr lang="en-US" sz="900" dirty="0" smtClean="0"/>
              <a:t>Co- Convener</a:t>
            </a:r>
          </a:p>
          <a:p>
            <a:pPr algn="ctr"/>
            <a:r>
              <a:rPr lang="en-US" sz="900" b="1" dirty="0" err="1" smtClean="0">
                <a:solidFill>
                  <a:srgbClr val="FFC000"/>
                </a:solidFill>
              </a:rPr>
              <a:t>Kamini</a:t>
            </a:r>
            <a:r>
              <a:rPr lang="en-US" sz="900" b="1" dirty="0" smtClean="0">
                <a:solidFill>
                  <a:srgbClr val="FFC000"/>
                </a:solidFill>
              </a:rPr>
              <a:t> </a:t>
            </a:r>
            <a:r>
              <a:rPr lang="en-US" sz="900" b="1" dirty="0" err="1" smtClean="0">
                <a:solidFill>
                  <a:srgbClr val="FFC000"/>
                </a:solidFill>
              </a:rPr>
              <a:t>Verma</a:t>
            </a:r>
            <a:endParaRPr lang="en-US" sz="900" b="1" dirty="0" smtClean="0">
              <a:solidFill>
                <a:srgbClr val="FFC000"/>
              </a:solidFill>
            </a:endParaRPr>
          </a:p>
          <a:p>
            <a:pPr algn="ctr"/>
            <a:r>
              <a:rPr lang="en-US" sz="900" dirty="0" smtClean="0"/>
              <a:t>Lecturer Botany</a:t>
            </a:r>
          </a:p>
          <a:p>
            <a:pPr algn="ctr"/>
            <a:r>
              <a:rPr lang="en-US" sz="900" dirty="0" err="1" smtClean="0"/>
              <a:t>Atal</a:t>
            </a:r>
            <a:r>
              <a:rPr lang="en-US" sz="900" dirty="0" smtClean="0"/>
              <a:t> </a:t>
            </a:r>
            <a:r>
              <a:rPr lang="en-US" sz="900" dirty="0" err="1" smtClean="0"/>
              <a:t>Bihari</a:t>
            </a:r>
            <a:r>
              <a:rPr lang="en-US" sz="900" dirty="0" smtClean="0"/>
              <a:t> Vajpayee Govt. College </a:t>
            </a:r>
            <a:r>
              <a:rPr lang="en-US" sz="900" dirty="0" err="1" smtClean="0"/>
              <a:t>Pandatarai</a:t>
            </a:r>
            <a:r>
              <a:rPr lang="en-US" sz="900" dirty="0" smtClean="0"/>
              <a:t>, Dist.-</a:t>
            </a:r>
            <a:r>
              <a:rPr lang="en-US" sz="900" dirty="0" err="1" smtClean="0"/>
              <a:t>Kabirdham</a:t>
            </a:r>
            <a:r>
              <a:rPr lang="en-US" sz="900" dirty="0" smtClean="0"/>
              <a:t> (C.G.)</a:t>
            </a:r>
            <a:endParaRPr lang="en-US" sz="900" dirty="0"/>
          </a:p>
        </p:txBody>
      </p:sp>
      <p:pic>
        <p:nvPicPr>
          <p:cNvPr id="10" name="Picture 9" descr="04.jpg"/>
          <p:cNvPicPr>
            <a:picLocks noChangeAspect="1"/>
          </p:cNvPicPr>
          <p:nvPr/>
        </p:nvPicPr>
        <p:blipFill>
          <a:blip r:embed="rId5" cstate="print"/>
          <a:stretch>
            <a:fillRect/>
          </a:stretch>
        </p:blipFill>
        <p:spPr>
          <a:xfrm>
            <a:off x="3962400" y="4343400"/>
            <a:ext cx="1066800" cy="1154924"/>
          </a:xfrm>
          <a:prstGeom prst="rect">
            <a:avLst/>
          </a:prstGeom>
        </p:spPr>
      </p:pic>
      <p:pic>
        <p:nvPicPr>
          <p:cNvPr id="11" name="Picture 10" descr="06.jpg"/>
          <p:cNvPicPr>
            <a:picLocks noChangeAspect="1"/>
          </p:cNvPicPr>
          <p:nvPr/>
        </p:nvPicPr>
        <p:blipFill>
          <a:blip r:embed="rId6"/>
          <a:stretch>
            <a:fillRect/>
          </a:stretch>
        </p:blipFill>
        <p:spPr>
          <a:xfrm>
            <a:off x="6019800" y="3810000"/>
            <a:ext cx="990600" cy="1241738"/>
          </a:xfrm>
          <a:prstGeom prst="rect">
            <a:avLst/>
          </a:prstGeom>
        </p:spPr>
      </p:pic>
      <p:sp>
        <p:nvSpPr>
          <p:cNvPr id="12" name="TextBox 11"/>
          <p:cNvSpPr txBox="1"/>
          <p:nvPr/>
        </p:nvSpPr>
        <p:spPr>
          <a:xfrm>
            <a:off x="3581400" y="5477470"/>
            <a:ext cx="1828800" cy="923330"/>
          </a:xfrm>
          <a:prstGeom prst="rect">
            <a:avLst/>
          </a:prstGeom>
          <a:noFill/>
        </p:spPr>
        <p:txBody>
          <a:bodyPr wrap="square" rtlCol="0">
            <a:spAutoFit/>
          </a:bodyPr>
          <a:lstStyle/>
          <a:p>
            <a:pPr algn="ctr"/>
            <a:r>
              <a:rPr lang="en-US" sz="900" dirty="0" smtClean="0"/>
              <a:t>Co- Convener</a:t>
            </a:r>
          </a:p>
          <a:p>
            <a:pPr algn="ctr"/>
            <a:r>
              <a:rPr lang="en-US" sz="900" b="1" dirty="0" err="1" smtClean="0">
                <a:solidFill>
                  <a:srgbClr val="FFC000"/>
                </a:solidFill>
              </a:rPr>
              <a:t>Lav</a:t>
            </a:r>
            <a:r>
              <a:rPr lang="en-US" sz="900" b="1" dirty="0" smtClean="0">
                <a:solidFill>
                  <a:srgbClr val="FFC000"/>
                </a:solidFill>
              </a:rPr>
              <a:t> Kumar </a:t>
            </a:r>
            <a:r>
              <a:rPr lang="en-US" sz="900" b="1" dirty="0" err="1" smtClean="0">
                <a:solidFill>
                  <a:srgbClr val="FFC000"/>
                </a:solidFill>
              </a:rPr>
              <a:t>Verma</a:t>
            </a:r>
            <a:endParaRPr lang="en-US" sz="900" b="1" dirty="0" smtClean="0">
              <a:solidFill>
                <a:srgbClr val="FFC000"/>
              </a:solidFill>
            </a:endParaRPr>
          </a:p>
          <a:p>
            <a:pPr algn="ctr"/>
            <a:r>
              <a:rPr lang="en-US" sz="900" dirty="0" smtClean="0"/>
              <a:t>Lecturer Zoology</a:t>
            </a:r>
          </a:p>
          <a:p>
            <a:pPr algn="ctr"/>
            <a:r>
              <a:rPr lang="en-US" sz="900" dirty="0" err="1" smtClean="0"/>
              <a:t>Atal</a:t>
            </a:r>
            <a:r>
              <a:rPr lang="en-US" sz="900" dirty="0" smtClean="0"/>
              <a:t> </a:t>
            </a:r>
            <a:r>
              <a:rPr lang="en-US" sz="900" dirty="0" err="1" smtClean="0"/>
              <a:t>Bihari</a:t>
            </a:r>
            <a:r>
              <a:rPr lang="en-US" sz="900" dirty="0" smtClean="0"/>
              <a:t> Vajpayee Govt. College </a:t>
            </a:r>
            <a:r>
              <a:rPr lang="en-US" sz="900" dirty="0" err="1" smtClean="0"/>
              <a:t>Pandatarai</a:t>
            </a:r>
            <a:r>
              <a:rPr lang="en-US" sz="900" dirty="0" smtClean="0"/>
              <a:t>, Dist.-</a:t>
            </a:r>
            <a:r>
              <a:rPr lang="en-US" sz="900" dirty="0" err="1" smtClean="0"/>
              <a:t>Kabirdham</a:t>
            </a:r>
            <a:r>
              <a:rPr lang="en-US" sz="900" dirty="0" smtClean="0"/>
              <a:t> (C.G.)</a:t>
            </a:r>
            <a:endParaRPr lang="en-US" sz="900" dirty="0"/>
          </a:p>
        </p:txBody>
      </p:sp>
      <p:sp>
        <p:nvSpPr>
          <p:cNvPr id="13" name="TextBox 12"/>
          <p:cNvSpPr txBox="1"/>
          <p:nvPr/>
        </p:nvSpPr>
        <p:spPr>
          <a:xfrm>
            <a:off x="5638800" y="5020270"/>
            <a:ext cx="1828800" cy="923330"/>
          </a:xfrm>
          <a:prstGeom prst="rect">
            <a:avLst/>
          </a:prstGeom>
          <a:noFill/>
        </p:spPr>
        <p:txBody>
          <a:bodyPr wrap="square" rtlCol="0">
            <a:spAutoFit/>
          </a:bodyPr>
          <a:lstStyle/>
          <a:p>
            <a:pPr algn="ctr"/>
            <a:r>
              <a:rPr lang="en-US" sz="900" dirty="0" smtClean="0"/>
              <a:t>Co- Convener</a:t>
            </a:r>
          </a:p>
          <a:p>
            <a:pPr algn="ctr"/>
            <a:r>
              <a:rPr lang="en-US" sz="900" b="1" dirty="0" smtClean="0">
                <a:solidFill>
                  <a:srgbClr val="FFC000"/>
                </a:solidFill>
              </a:rPr>
              <a:t>Ku. </a:t>
            </a:r>
            <a:r>
              <a:rPr lang="en-US" sz="900" b="1" dirty="0" err="1" smtClean="0">
                <a:solidFill>
                  <a:srgbClr val="FFC000"/>
                </a:solidFill>
              </a:rPr>
              <a:t>Tinkeshwari</a:t>
            </a:r>
            <a:r>
              <a:rPr lang="en-US" sz="900" b="1" dirty="0" smtClean="0">
                <a:solidFill>
                  <a:srgbClr val="FFC000"/>
                </a:solidFill>
              </a:rPr>
              <a:t> </a:t>
            </a:r>
            <a:r>
              <a:rPr lang="en-US" sz="900" b="1" dirty="0" err="1" smtClean="0">
                <a:solidFill>
                  <a:srgbClr val="FFC000"/>
                </a:solidFill>
              </a:rPr>
              <a:t>Keshari</a:t>
            </a:r>
            <a:endParaRPr lang="en-US" sz="900" b="1" dirty="0" smtClean="0">
              <a:solidFill>
                <a:srgbClr val="FFC000"/>
              </a:solidFill>
            </a:endParaRPr>
          </a:p>
          <a:p>
            <a:pPr algn="ctr"/>
            <a:r>
              <a:rPr lang="en-US" sz="900" dirty="0" smtClean="0"/>
              <a:t>Lecturer Chemistry</a:t>
            </a:r>
          </a:p>
          <a:p>
            <a:pPr algn="ctr"/>
            <a:r>
              <a:rPr lang="en-US" sz="900" dirty="0" err="1" smtClean="0"/>
              <a:t>Atal</a:t>
            </a:r>
            <a:r>
              <a:rPr lang="en-US" sz="900" dirty="0" smtClean="0"/>
              <a:t> </a:t>
            </a:r>
            <a:r>
              <a:rPr lang="en-US" sz="900" dirty="0" err="1" smtClean="0"/>
              <a:t>Bihari</a:t>
            </a:r>
            <a:r>
              <a:rPr lang="en-US" sz="900" dirty="0" smtClean="0"/>
              <a:t> Vajpayee Govt. College </a:t>
            </a:r>
            <a:r>
              <a:rPr lang="en-US" sz="900" dirty="0" err="1" smtClean="0"/>
              <a:t>Pandatarai</a:t>
            </a:r>
            <a:r>
              <a:rPr lang="en-US" sz="900" dirty="0" smtClean="0"/>
              <a:t>, Dist.-</a:t>
            </a:r>
            <a:r>
              <a:rPr lang="en-US" sz="900" dirty="0" err="1" smtClean="0"/>
              <a:t>Kabirdham</a:t>
            </a:r>
            <a:r>
              <a:rPr lang="en-US" sz="900" dirty="0" smtClean="0"/>
              <a:t> (C.G.)</a:t>
            </a:r>
            <a:endParaRPr lang="en-US" sz="900" dirty="0"/>
          </a:p>
        </p:txBody>
      </p:sp>
      <p:sp>
        <p:nvSpPr>
          <p:cNvPr id="14" name="TextBox 13"/>
          <p:cNvSpPr txBox="1"/>
          <p:nvPr/>
        </p:nvSpPr>
        <p:spPr>
          <a:xfrm>
            <a:off x="0" y="5934670"/>
            <a:ext cx="9144000" cy="954107"/>
          </a:xfrm>
          <a:prstGeom prst="rect">
            <a:avLst/>
          </a:prstGeom>
          <a:noFill/>
        </p:spPr>
        <p:txBody>
          <a:bodyPr wrap="square" rtlCol="0">
            <a:spAutoFit/>
          </a:bodyPr>
          <a:lstStyle/>
          <a:p>
            <a:r>
              <a:rPr lang="en-US" sz="1200" dirty="0" smtClean="0"/>
              <a:t>Registration Contact No.  -	</a:t>
            </a:r>
          </a:p>
          <a:p>
            <a:r>
              <a:rPr lang="en-US" sz="1400" dirty="0" smtClean="0"/>
              <a:t>1- </a:t>
            </a:r>
            <a:r>
              <a:rPr lang="en-US" sz="1400" dirty="0" err="1" smtClean="0"/>
              <a:t>Tinkeshwari</a:t>
            </a:r>
            <a:r>
              <a:rPr lang="en-US" sz="1400" dirty="0" smtClean="0"/>
              <a:t> </a:t>
            </a:r>
            <a:r>
              <a:rPr lang="en-US" sz="1400" dirty="0" err="1" smtClean="0"/>
              <a:t>Keshari</a:t>
            </a:r>
            <a:r>
              <a:rPr lang="en-US" sz="1400" dirty="0" smtClean="0"/>
              <a:t> - </a:t>
            </a:r>
            <a:r>
              <a:rPr lang="en-US" sz="1600" dirty="0" smtClean="0">
                <a:latin typeface="Times New Roman" pitchFamily="18" charset="0"/>
                <a:cs typeface="Times New Roman" pitchFamily="18" charset="0"/>
              </a:rPr>
              <a:t>6261382577</a:t>
            </a:r>
          </a:p>
          <a:p>
            <a:r>
              <a:rPr lang="en-US" sz="1400" dirty="0" smtClean="0"/>
              <a:t>2- </a:t>
            </a:r>
            <a:r>
              <a:rPr lang="en-US" sz="1400" dirty="0" err="1" smtClean="0"/>
              <a:t>Kamini</a:t>
            </a:r>
            <a:r>
              <a:rPr lang="en-US" sz="1400" dirty="0" smtClean="0"/>
              <a:t> </a:t>
            </a:r>
            <a:r>
              <a:rPr lang="en-US" sz="1400" dirty="0" err="1" smtClean="0"/>
              <a:t>Verma</a:t>
            </a:r>
            <a:r>
              <a:rPr lang="en-US" sz="1400" dirty="0" smtClean="0"/>
              <a:t> – 	8109139184</a:t>
            </a:r>
          </a:p>
          <a:p>
            <a:r>
              <a:rPr lang="en-US" sz="1400" dirty="0" smtClean="0"/>
              <a:t>3- </a:t>
            </a:r>
            <a:r>
              <a:rPr lang="en-US" sz="1400" dirty="0" err="1" smtClean="0"/>
              <a:t>Lav</a:t>
            </a:r>
            <a:r>
              <a:rPr lang="en-US" sz="1400" dirty="0" smtClean="0"/>
              <a:t> Kumar </a:t>
            </a:r>
            <a:r>
              <a:rPr lang="en-US" sz="1400" dirty="0" err="1" smtClean="0"/>
              <a:t>Verma</a:t>
            </a:r>
            <a:r>
              <a:rPr lang="en-US" sz="1400" dirty="0" smtClean="0"/>
              <a:t> - 	8358869412</a:t>
            </a:r>
            <a:endParaRPr lang="en-US" sz="1400" dirty="0"/>
          </a:p>
        </p:txBody>
      </p:sp>
      <p:pic>
        <p:nvPicPr>
          <p:cNvPr id="15" name="Picture 14" descr="Dr. Dakeshwar Verma.jpg"/>
          <p:cNvPicPr>
            <a:picLocks noChangeAspect="1"/>
          </p:cNvPicPr>
          <p:nvPr/>
        </p:nvPicPr>
        <p:blipFill>
          <a:blip r:embed="rId7"/>
          <a:stretch>
            <a:fillRect/>
          </a:stretch>
        </p:blipFill>
        <p:spPr>
          <a:xfrm>
            <a:off x="3581400" y="1828800"/>
            <a:ext cx="1710906" cy="1524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304800" y="1600200"/>
            <a:ext cx="4495800" cy="4800600"/>
          </a:xfrm>
          <a:prstGeom prst="rect">
            <a:avLst/>
          </a:prstGeom>
          <a:ln w="88900" cap="sq" cmpd="thickThin">
            <a:solidFill>
              <a:srgbClr val="000000"/>
            </a:solidFill>
            <a:prstDash val="solid"/>
            <a:miter lim="800000"/>
          </a:ln>
          <a:effectLst>
            <a:innerShdw blurRad="76200">
              <a:srgbClr val="000000"/>
            </a:innerShdw>
          </a:effectLst>
        </p:spPr>
      </p:pic>
      <p:pic>
        <p:nvPicPr>
          <p:cNvPr id="2050" name="Picture 2"/>
          <p:cNvPicPr>
            <a:picLocks noChangeAspect="1" noChangeArrowheads="1"/>
          </p:cNvPicPr>
          <p:nvPr/>
        </p:nvPicPr>
        <p:blipFill>
          <a:blip r:embed="rId3"/>
          <a:srcRect/>
          <a:stretch>
            <a:fillRect/>
          </a:stretch>
        </p:blipFill>
        <p:spPr bwMode="auto">
          <a:xfrm>
            <a:off x="5029200" y="1600200"/>
            <a:ext cx="4486275" cy="4800600"/>
          </a:xfrm>
          <a:prstGeom prst="rect">
            <a:avLst/>
          </a:prstGeom>
          <a:ln w="88900" cap="sq" cmpd="thickThin">
            <a:solidFill>
              <a:srgbClr val="000000"/>
            </a:solidFill>
            <a:prstDash val="solid"/>
            <a:miter lim="800000"/>
          </a:ln>
          <a:effectLst>
            <a:innerShdw blurRad="76200">
              <a:srgbClr val="000000"/>
            </a:innerShdw>
          </a:effectLst>
        </p:spPr>
      </p:pic>
      <p:sp>
        <p:nvSpPr>
          <p:cNvPr id="4"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5" name="Rectangle 4"/>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6" name="Rectangle 5"/>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4"/>
              </a:rPr>
              <a:t>pandataraigovtcollege3@gmail.com</a:t>
            </a:r>
            <a:r>
              <a:rPr lang="en-US" b="1" dirty="0" smtClean="0"/>
              <a:t> </a:t>
            </a:r>
            <a:endParaRPr lang="en-US" dirty="0"/>
          </a:p>
        </p:txBody>
      </p:sp>
      <p:sp>
        <p:nvSpPr>
          <p:cNvPr id="7" name="Oval 6"/>
          <p:cNvSpPr/>
          <p:nvPr/>
        </p:nvSpPr>
        <p:spPr>
          <a:xfrm>
            <a:off x="228600" y="304800"/>
            <a:ext cx="6858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Oval 7"/>
          <p:cNvSpPr/>
          <p:nvPr/>
        </p:nvSpPr>
        <p:spPr>
          <a:xfrm>
            <a:off x="8763000" y="304800"/>
            <a:ext cx="762000" cy="83820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28600" y="1447800"/>
            <a:ext cx="4507606" cy="5410200"/>
          </a:xfrm>
          <a:prstGeom prst="rect">
            <a:avLst/>
          </a:prstGeom>
          <a:ln w="88900" cap="sq" cmpd="thickThin">
            <a:solidFill>
              <a:srgbClr val="000000"/>
            </a:solidFill>
            <a:prstDash val="solid"/>
            <a:miter lim="800000"/>
          </a:ln>
          <a:effectLst>
            <a:innerShdw blurRad="76200">
              <a:srgbClr val="000000"/>
            </a:innerShdw>
          </a:effectLst>
        </p:spPr>
      </p:pic>
      <p:pic>
        <p:nvPicPr>
          <p:cNvPr id="3076" name="Picture 4"/>
          <p:cNvPicPr>
            <a:picLocks noChangeAspect="1" noChangeArrowheads="1"/>
          </p:cNvPicPr>
          <p:nvPr/>
        </p:nvPicPr>
        <p:blipFill>
          <a:blip r:embed="rId3"/>
          <a:srcRect/>
          <a:stretch>
            <a:fillRect/>
          </a:stretch>
        </p:blipFill>
        <p:spPr bwMode="auto">
          <a:xfrm>
            <a:off x="4800600" y="1447800"/>
            <a:ext cx="4975225" cy="5410200"/>
          </a:xfrm>
          <a:prstGeom prst="rect">
            <a:avLst/>
          </a:prstGeom>
          <a:ln w="88900" cap="sq" cmpd="thickThin">
            <a:solidFill>
              <a:srgbClr val="000000"/>
            </a:solidFill>
            <a:prstDash val="solid"/>
            <a:miter lim="800000"/>
          </a:ln>
          <a:effectLst>
            <a:innerShdw blurRad="76200">
              <a:srgbClr val="000000"/>
            </a:innerShdw>
          </a:effectLst>
        </p:spPr>
      </p:pic>
      <p:sp>
        <p:nvSpPr>
          <p:cNvPr id="4" name="WordArt 1"/>
          <p:cNvSpPr>
            <a:spLocks noChangeArrowheads="1" noChangeShapeType="1" noTextEdit="1"/>
          </p:cNvSpPr>
          <p:nvPr/>
        </p:nvSpPr>
        <p:spPr bwMode="auto">
          <a:xfrm>
            <a:off x="914400" y="228600"/>
            <a:ext cx="7772400" cy="59857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5" name="Rectangle 4"/>
          <p:cNvSpPr/>
          <p:nvPr/>
        </p:nvSpPr>
        <p:spPr>
          <a:xfrm>
            <a:off x="381000" y="9144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6" name="Rectangle 5"/>
          <p:cNvSpPr/>
          <p:nvPr/>
        </p:nvSpPr>
        <p:spPr>
          <a:xfrm>
            <a:off x="4648200" y="9144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4"/>
              </a:rPr>
              <a:t>pandataraigovtcollege3@gmail.com</a:t>
            </a:r>
            <a:r>
              <a:rPr lang="en-US" b="1" dirty="0" smtClean="0"/>
              <a:t> </a:t>
            </a:r>
            <a:endParaRPr lang="en-US" dirty="0"/>
          </a:p>
        </p:txBody>
      </p:sp>
      <p:sp>
        <p:nvSpPr>
          <p:cNvPr id="7" name="Oval 6"/>
          <p:cNvSpPr/>
          <p:nvPr/>
        </p:nvSpPr>
        <p:spPr>
          <a:xfrm>
            <a:off x="228600" y="127168"/>
            <a:ext cx="685800" cy="69768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Oval 7"/>
          <p:cNvSpPr/>
          <p:nvPr/>
        </p:nvSpPr>
        <p:spPr>
          <a:xfrm>
            <a:off x="8763000" y="127168"/>
            <a:ext cx="762000" cy="69768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914400" y="1600200"/>
            <a:ext cx="7924800" cy="5029200"/>
          </a:xfrm>
          <a:prstGeom prst="rect">
            <a:avLst/>
          </a:prstGeom>
          <a:ln w="88900" cap="sq" cmpd="thickThin">
            <a:solidFill>
              <a:srgbClr val="000000"/>
            </a:solidFill>
            <a:prstDash val="solid"/>
            <a:miter lim="800000"/>
          </a:ln>
          <a:effectLst>
            <a:innerShdw blurRad="76200">
              <a:srgbClr val="000000"/>
            </a:innerShdw>
          </a:effectLst>
        </p:spPr>
      </p:pic>
      <p:sp>
        <p:nvSpPr>
          <p:cNvPr id="3"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4" name="Rectangle 3"/>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5" name="Rectangle 4"/>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3"/>
              </a:rPr>
              <a:t>pandataraigovtcollege3@gmail.com</a:t>
            </a:r>
            <a:r>
              <a:rPr lang="en-US" b="1" dirty="0" smtClean="0"/>
              <a:t> </a:t>
            </a:r>
            <a:endParaRPr lang="en-US" dirty="0"/>
          </a:p>
        </p:txBody>
      </p:sp>
      <p:sp>
        <p:nvSpPr>
          <p:cNvPr id="6" name="Oval 5"/>
          <p:cNvSpPr/>
          <p:nvPr/>
        </p:nvSpPr>
        <p:spPr>
          <a:xfrm>
            <a:off x="228600" y="304800"/>
            <a:ext cx="6858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Oval 6"/>
          <p:cNvSpPr/>
          <p:nvPr/>
        </p:nvSpPr>
        <p:spPr>
          <a:xfrm>
            <a:off x="8763000" y="304800"/>
            <a:ext cx="7620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28600" y="2133600"/>
            <a:ext cx="3429000" cy="4572000"/>
          </a:xfrm>
          <a:prstGeom prst="rect">
            <a:avLst/>
          </a:prstGeom>
          <a:ln w="88900" cap="sq" cmpd="thickThin">
            <a:solidFill>
              <a:srgbClr val="000000"/>
            </a:solidFill>
            <a:prstDash val="solid"/>
            <a:miter lim="800000"/>
          </a:ln>
          <a:effectLst>
            <a:innerShdw blurRad="76200">
              <a:srgbClr val="000000"/>
            </a:innerShdw>
          </a:effectLst>
        </p:spPr>
      </p:pic>
      <p:pic>
        <p:nvPicPr>
          <p:cNvPr id="5123" name="Picture 3"/>
          <p:cNvPicPr>
            <a:picLocks noChangeAspect="1" noChangeArrowheads="1"/>
          </p:cNvPicPr>
          <p:nvPr/>
        </p:nvPicPr>
        <p:blipFill>
          <a:blip r:embed="rId3"/>
          <a:srcRect/>
          <a:stretch>
            <a:fillRect/>
          </a:stretch>
        </p:blipFill>
        <p:spPr bwMode="auto">
          <a:xfrm>
            <a:off x="3810000" y="2133600"/>
            <a:ext cx="2971800" cy="4572000"/>
          </a:xfrm>
          <a:prstGeom prst="rect">
            <a:avLst/>
          </a:prstGeom>
          <a:ln w="88900" cap="sq" cmpd="thickThin">
            <a:solidFill>
              <a:srgbClr val="000000"/>
            </a:solidFill>
            <a:prstDash val="solid"/>
            <a:miter lim="800000"/>
          </a:ln>
          <a:effectLst>
            <a:innerShdw blurRad="76200">
              <a:srgbClr val="000000"/>
            </a:innerShdw>
          </a:effectLst>
        </p:spPr>
      </p:pic>
      <p:sp>
        <p:nvSpPr>
          <p:cNvPr id="4" name="Rectangle 3"/>
          <p:cNvSpPr/>
          <p:nvPr/>
        </p:nvSpPr>
        <p:spPr>
          <a:xfrm>
            <a:off x="609600" y="1371600"/>
            <a:ext cx="9067800" cy="707886"/>
          </a:xfrm>
          <a:prstGeom prst="rect">
            <a:avLst/>
          </a:prstGeom>
        </p:spPr>
        <p:txBody>
          <a:bodyPr wrap="square">
            <a:spAutoFit/>
          </a:bodyPr>
          <a:lstStyle/>
          <a:p>
            <a:r>
              <a:rPr lang="en-US" sz="2000" dirty="0" smtClean="0">
                <a:solidFill>
                  <a:srgbClr val="00B0F0"/>
                </a:solidFill>
                <a:latin typeface="Aharoni" pitchFamily="2"/>
                <a:cs typeface="Aharoni" pitchFamily="2"/>
              </a:rPr>
              <a:t>                                           LECTURE BY GUEST</a:t>
            </a:r>
            <a:br>
              <a:rPr lang="en-US" sz="2000" dirty="0" smtClean="0">
                <a:solidFill>
                  <a:srgbClr val="00B0F0"/>
                </a:solidFill>
                <a:latin typeface="Aharoni" pitchFamily="2"/>
                <a:cs typeface="Aharoni" pitchFamily="2"/>
              </a:rPr>
            </a:br>
            <a:r>
              <a:rPr lang="en-US" sz="2000" dirty="0" smtClean="0">
                <a:solidFill>
                  <a:srgbClr val="00B0F0"/>
                </a:solidFill>
                <a:latin typeface="Aharoni" pitchFamily="2"/>
                <a:cs typeface="Aharoni" pitchFamily="2"/>
              </a:rPr>
              <a:t>           </a:t>
            </a:r>
            <a:r>
              <a:rPr lang="en-US" dirty="0" smtClean="0">
                <a:solidFill>
                  <a:srgbClr val="00B0F0"/>
                </a:solidFill>
                <a:latin typeface="Aharoni" pitchFamily="2"/>
                <a:cs typeface="Aharoni" pitchFamily="2"/>
              </a:rPr>
              <a:t>TOPIC- CAREER COUNCLING FOR ZOOLOGY STUDENTS</a:t>
            </a:r>
            <a:endParaRPr lang="en-US" dirty="0">
              <a:solidFill>
                <a:srgbClr val="00B0F0"/>
              </a:solidFill>
            </a:endParaRPr>
          </a:p>
        </p:txBody>
      </p:sp>
      <p:pic>
        <p:nvPicPr>
          <p:cNvPr id="5" name="Picture 2"/>
          <p:cNvPicPr>
            <a:picLocks noChangeAspect="1" noChangeArrowheads="1"/>
          </p:cNvPicPr>
          <p:nvPr/>
        </p:nvPicPr>
        <p:blipFill>
          <a:blip r:embed="rId4"/>
          <a:srcRect/>
          <a:stretch>
            <a:fillRect/>
          </a:stretch>
        </p:blipFill>
        <p:spPr bwMode="auto">
          <a:xfrm>
            <a:off x="6934200" y="2133600"/>
            <a:ext cx="2743200" cy="4495800"/>
          </a:xfrm>
          <a:prstGeom prst="rect">
            <a:avLst/>
          </a:prstGeom>
          <a:ln w="88900" cap="sq" cmpd="thickThin">
            <a:solidFill>
              <a:srgbClr val="000000"/>
            </a:solidFill>
            <a:prstDash val="solid"/>
            <a:miter lim="800000"/>
          </a:ln>
          <a:effectLst>
            <a:innerShdw blurRad="76200">
              <a:srgbClr val="000000"/>
            </a:innerShdw>
          </a:effectLst>
        </p:spPr>
      </p:pic>
      <p:sp>
        <p:nvSpPr>
          <p:cNvPr id="11" name="WordArt 1"/>
          <p:cNvSpPr>
            <a:spLocks noChangeArrowheads="1" noChangeShapeType="1" noTextEdit="1"/>
          </p:cNvSpPr>
          <p:nvPr/>
        </p:nvSpPr>
        <p:spPr bwMode="auto">
          <a:xfrm>
            <a:off x="914400" y="152400"/>
            <a:ext cx="7772400" cy="9477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12" name="Rectangle 11"/>
          <p:cNvSpPr/>
          <p:nvPr/>
        </p:nvSpPr>
        <p:spPr>
          <a:xfrm>
            <a:off x="381000" y="103619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3" name="Rectangle 12"/>
          <p:cNvSpPr/>
          <p:nvPr/>
        </p:nvSpPr>
        <p:spPr>
          <a:xfrm>
            <a:off x="4648200" y="103619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5"/>
              </a:rPr>
              <a:t>pandataraigovtcollege3@gmail.com</a:t>
            </a:r>
            <a:r>
              <a:rPr lang="en-US" b="1" dirty="0" smtClean="0"/>
              <a:t> </a:t>
            </a:r>
            <a:endParaRPr lang="en-US" dirty="0"/>
          </a:p>
        </p:txBody>
      </p:sp>
      <p:sp>
        <p:nvSpPr>
          <p:cNvPr id="14" name="Oval 13"/>
          <p:cNvSpPr/>
          <p:nvPr/>
        </p:nvSpPr>
        <p:spPr>
          <a:xfrm>
            <a:off x="228600" y="38352"/>
            <a:ext cx="685800" cy="1104648"/>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Oval 14"/>
          <p:cNvSpPr/>
          <p:nvPr/>
        </p:nvSpPr>
        <p:spPr>
          <a:xfrm>
            <a:off x="8763000" y="38352"/>
            <a:ext cx="762000" cy="1104648"/>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2438400"/>
            <a:ext cx="4343400" cy="3046988"/>
          </a:xfrm>
          <a:prstGeom prst="rect">
            <a:avLst/>
          </a:prstGeom>
          <a:noFill/>
        </p:spPr>
        <p:txBody>
          <a:bodyPr wrap="square" lIns="91440" tIns="45720" rIns="91440" bIns="45720">
            <a:spAutoFit/>
            <a:scene3d>
              <a:camera prst="isometricOffAxis1Right"/>
              <a:lightRig rig="threePt" dir="t"/>
            </a:scene3d>
          </a:bodyPr>
          <a:lstStyle/>
          <a:p>
            <a:pPr algn="ctr"/>
            <a:r>
              <a:rPr lang="en-US" sz="9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Thank  you</a:t>
            </a:r>
            <a:endParaRPr lang="en-US" sz="96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4" name="Rectangle 3"/>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6" name="Rectangle 5"/>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2"/>
              </a:rPr>
              <a:t>pandataraigovtcollege3@gmail.com</a:t>
            </a:r>
            <a:r>
              <a:rPr lang="en-US" b="1" dirty="0" smtClean="0"/>
              <a:t> </a:t>
            </a:r>
            <a:endParaRPr lang="en-US" dirty="0"/>
          </a:p>
        </p:txBody>
      </p:sp>
      <p:sp>
        <p:nvSpPr>
          <p:cNvPr id="7" name="Oval 6"/>
          <p:cNvSpPr/>
          <p:nvPr/>
        </p:nvSpPr>
        <p:spPr>
          <a:xfrm>
            <a:off x="228600" y="304800"/>
            <a:ext cx="685800" cy="838200"/>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Oval 7"/>
          <p:cNvSpPr/>
          <p:nvPr/>
        </p:nvSpPr>
        <p:spPr>
          <a:xfrm>
            <a:off x="8763000" y="304800"/>
            <a:ext cx="7620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04800" y="2819400"/>
          <a:ext cx="9271000" cy="3581400"/>
        </p:xfrm>
        <a:graphic>
          <a:graphicData uri="http://schemas.openxmlformats.org/drawingml/2006/table">
            <a:tbl>
              <a:tblPr firstRow="1" bandRow="1">
                <a:tableStyleId>{5C22544A-7EE6-4342-B048-85BDC9FD1C3A}</a:tableStyleId>
              </a:tblPr>
              <a:tblGrid>
                <a:gridCol w="785678"/>
                <a:gridCol w="2278466"/>
                <a:gridCol w="2121330"/>
                <a:gridCol w="2231326"/>
                <a:gridCol w="1854200"/>
              </a:tblGrid>
              <a:tr h="1737563">
                <a:tc>
                  <a:txBody>
                    <a:bodyPr/>
                    <a:lstStyle/>
                    <a:p>
                      <a:r>
                        <a:rPr lang="en-US" dirty="0" err="1" smtClean="0">
                          <a:solidFill>
                            <a:schemeClr val="tx1"/>
                          </a:solidFill>
                        </a:rPr>
                        <a:t>S.No</a:t>
                      </a:r>
                      <a:endParaRPr lang="en-US" dirty="0">
                        <a:solidFill>
                          <a:schemeClr val="tx1"/>
                        </a:solidFill>
                      </a:endParaRPr>
                    </a:p>
                  </a:txBody>
                  <a:tcPr marL="99060" marR="99060">
                    <a:solidFill>
                      <a:srgbClr val="7030A0"/>
                    </a:solidFill>
                  </a:tcPr>
                </a:tc>
                <a:tc>
                  <a:txBody>
                    <a:bodyPr/>
                    <a:lstStyle/>
                    <a:p>
                      <a:r>
                        <a:rPr lang="en-US" dirty="0" smtClean="0">
                          <a:solidFill>
                            <a:schemeClr val="tx1"/>
                          </a:solidFill>
                        </a:rPr>
                        <a:t>Name of </a:t>
                      </a:r>
                      <a:r>
                        <a:rPr lang="en-US" baseline="0" dirty="0" smtClean="0">
                          <a:solidFill>
                            <a:schemeClr val="tx1"/>
                          </a:solidFill>
                        </a:rPr>
                        <a:t> Lecturer </a:t>
                      </a:r>
                      <a:endParaRPr lang="en-US" dirty="0">
                        <a:solidFill>
                          <a:schemeClr val="tx1"/>
                        </a:solidFill>
                      </a:endParaRPr>
                    </a:p>
                  </a:txBody>
                  <a:tcPr marL="99060" marR="99060">
                    <a:solidFill>
                      <a:srgbClr val="7030A0"/>
                    </a:solidFill>
                  </a:tcPr>
                </a:tc>
                <a:tc>
                  <a:txBody>
                    <a:bodyPr/>
                    <a:lstStyle/>
                    <a:p>
                      <a:r>
                        <a:rPr lang="en-US" dirty="0" smtClean="0">
                          <a:solidFill>
                            <a:schemeClr val="tx1"/>
                          </a:solidFill>
                        </a:rPr>
                        <a:t>Qualification</a:t>
                      </a:r>
                      <a:endParaRPr lang="en-US" dirty="0">
                        <a:solidFill>
                          <a:schemeClr val="tx1"/>
                        </a:solidFill>
                      </a:endParaRPr>
                    </a:p>
                  </a:txBody>
                  <a:tcPr marL="99060" marR="99060">
                    <a:solidFill>
                      <a:srgbClr val="7030A0"/>
                    </a:solidFill>
                  </a:tcPr>
                </a:tc>
                <a:tc>
                  <a:txBody>
                    <a:bodyPr/>
                    <a:lstStyle/>
                    <a:p>
                      <a:r>
                        <a:rPr lang="en-US" dirty="0" smtClean="0">
                          <a:solidFill>
                            <a:schemeClr val="tx1"/>
                          </a:solidFill>
                        </a:rPr>
                        <a:t>   Specialization</a:t>
                      </a:r>
                      <a:endParaRPr lang="en-US" dirty="0">
                        <a:solidFill>
                          <a:schemeClr val="tx1"/>
                        </a:solidFill>
                      </a:endParaRPr>
                    </a:p>
                  </a:txBody>
                  <a:tcPr marL="99060" marR="99060">
                    <a:solidFill>
                      <a:srgbClr val="7030A0"/>
                    </a:solidFill>
                  </a:tcPr>
                </a:tc>
                <a:tc>
                  <a:txBody>
                    <a:bodyPr/>
                    <a:lstStyle/>
                    <a:p>
                      <a:r>
                        <a:rPr lang="en-US" dirty="0" smtClean="0">
                          <a:solidFill>
                            <a:schemeClr val="tx1"/>
                          </a:solidFill>
                        </a:rPr>
                        <a:t> Experience </a:t>
                      </a:r>
                      <a:endParaRPr lang="en-US" dirty="0">
                        <a:solidFill>
                          <a:schemeClr val="tx1"/>
                        </a:solidFill>
                      </a:endParaRPr>
                    </a:p>
                  </a:txBody>
                  <a:tcPr marL="99060" marR="99060">
                    <a:solidFill>
                      <a:srgbClr val="7030A0"/>
                    </a:solidFill>
                  </a:tcPr>
                </a:tc>
              </a:tr>
              <a:tr h="1843837">
                <a:tc>
                  <a:txBody>
                    <a:bodyPr/>
                    <a:lstStyle/>
                    <a:p>
                      <a:endParaRPr lang="en-US" sz="1800" dirty="0" smtClean="0">
                        <a:solidFill>
                          <a:schemeClr val="tx1"/>
                        </a:solidFill>
                      </a:endParaRPr>
                    </a:p>
                    <a:p>
                      <a:endParaRPr lang="en-US" sz="1800" dirty="0" smtClean="0">
                        <a:solidFill>
                          <a:schemeClr val="tx1"/>
                        </a:solidFill>
                      </a:endParaRPr>
                    </a:p>
                    <a:p>
                      <a:r>
                        <a:rPr lang="en-US" sz="1800" dirty="0" smtClean="0">
                          <a:solidFill>
                            <a:schemeClr val="tx1"/>
                          </a:solidFill>
                        </a:rPr>
                        <a:t>1</a:t>
                      </a:r>
                      <a:endParaRPr lang="en-US" sz="1800" dirty="0">
                        <a:solidFill>
                          <a:schemeClr val="tx1"/>
                        </a:solidFill>
                      </a:endParaRPr>
                    </a:p>
                  </a:txBody>
                  <a:tcPr marL="99060" marR="99060"/>
                </a:tc>
                <a:tc>
                  <a:txBody>
                    <a:bodyPr/>
                    <a:lstStyle/>
                    <a:p>
                      <a:endParaRPr lang="en-US" sz="1800" dirty="0" smtClean="0">
                        <a:solidFill>
                          <a:schemeClr val="tx1"/>
                        </a:solidFill>
                      </a:endParaRPr>
                    </a:p>
                    <a:p>
                      <a:endParaRPr lang="en-US" sz="1800" dirty="0" smtClean="0">
                        <a:solidFill>
                          <a:schemeClr val="tx1"/>
                        </a:solidFill>
                      </a:endParaRPr>
                    </a:p>
                    <a:p>
                      <a:r>
                        <a:rPr lang="en-US" sz="1800" dirty="0" smtClean="0">
                          <a:solidFill>
                            <a:schemeClr val="tx1"/>
                          </a:solidFill>
                        </a:rPr>
                        <a:t>LAV</a:t>
                      </a:r>
                      <a:r>
                        <a:rPr lang="en-US" sz="1800" baseline="0" dirty="0" smtClean="0">
                          <a:solidFill>
                            <a:schemeClr val="tx1"/>
                          </a:solidFill>
                        </a:rPr>
                        <a:t> KUMAR VERMA</a:t>
                      </a:r>
                      <a:endParaRPr lang="en-US" sz="1800" dirty="0">
                        <a:solidFill>
                          <a:schemeClr val="tx1"/>
                        </a:solidFill>
                      </a:endParaRPr>
                    </a:p>
                  </a:txBody>
                  <a:tcPr marL="99060" marR="99060"/>
                </a:tc>
                <a:tc>
                  <a:txBody>
                    <a:bodyPr/>
                    <a:lstStyle/>
                    <a:p>
                      <a:endParaRPr lang="en-US" sz="1800" dirty="0" smtClean="0">
                        <a:solidFill>
                          <a:schemeClr val="tx1"/>
                        </a:solidFill>
                      </a:endParaRPr>
                    </a:p>
                    <a:p>
                      <a:endParaRPr lang="en-US" sz="1800" dirty="0" smtClean="0">
                        <a:solidFill>
                          <a:schemeClr val="tx1"/>
                        </a:solidFill>
                      </a:endParaRPr>
                    </a:p>
                    <a:p>
                      <a:r>
                        <a:rPr lang="en-US" sz="1800" dirty="0" err="1" smtClean="0">
                          <a:solidFill>
                            <a:schemeClr val="tx1"/>
                          </a:solidFill>
                        </a:rPr>
                        <a:t>M.Sc.B.Ed</a:t>
                      </a:r>
                      <a:r>
                        <a:rPr lang="en-US" sz="1800" dirty="0" smtClean="0">
                          <a:solidFill>
                            <a:schemeClr val="tx1"/>
                          </a:solidFill>
                        </a:rPr>
                        <a:t>.</a:t>
                      </a:r>
                      <a:r>
                        <a:rPr lang="en-US" sz="1800" baseline="0" dirty="0" smtClean="0">
                          <a:solidFill>
                            <a:schemeClr val="tx1"/>
                          </a:solidFill>
                        </a:rPr>
                        <a:t> PGDCA</a:t>
                      </a:r>
                      <a:endParaRPr lang="en-US" sz="1800" dirty="0">
                        <a:solidFill>
                          <a:schemeClr val="tx1"/>
                        </a:solidFill>
                      </a:endParaRPr>
                    </a:p>
                  </a:txBody>
                  <a:tcPr marL="99060" marR="99060"/>
                </a:tc>
                <a:tc>
                  <a:txBody>
                    <a:bodyPr/>
                    <a:lstStyle/>
                    <a:p>
                      <a:r>
                        <a:rPr lang="en-US" sz="1800" dirty="0" smtClean="0">
                          <a:solidFill>
                            <a:schemeClr val="tx1"/>
                          </a:solidFill>
                        </a:rPr>
                        <a:t>     </a:t>
                      </a:r>
                    </a:p>
                    <a:p>
                      <a:endParaRPr lang="en-US" sz="1800" dirty="0" smtClean="0">
                        <a:solidFill>
                          <a:schemeClr val="tx1"/>
                        </a:solidFill>
                      </a:endParaRPr>
                    </a:p>
                    <a:p>
                      <a:r>
                        <a:rPr lang="en-US" sz="1800" dirty="0" smtClean="0">
                          <a:solidFill>
                            <a:schemeClr val="tx1"/>
                          </a:solidFill>
                        </a:rPr>
                        <a:t>   ZOOLOGY</a:t>
                      </a:r>
                      <a:endParaRPr lang="en-US" sz="1800" dirty="0">
                        <a:solidFill>
                          <a:schemeClr val="tx1"/>
                        </a:solidFill>
                      </a:endParaRPr>
                    </a:p>
                  </a:txBody>
                  <a:tcPr marL="99060" marR="99060"/>
                </a:tc>
                <a:tc>
                  <a:txBody>
                    <a:bodyPr/>
                    <a:lstStyle/>
                    <a:p>
                      <a:r>
                        <a:rPr lang="en-US" sz="1800" baseline="0" dirty="0" smtClean="0">
                          <a:solidFill>
                            <a:schemeClr val="tx1"/>
                          </a:solidFill>
                        </a:rPr>
                        <a:t>      </a:t>
                      </a:r>
                    </a:p>
                    <a:p>
                      <a:endParaRPr lang="en-US" sz="1800" baseline="0" dirty="0" smtClean="0">
                        <a:solidFill>
                          <a:schemeClr val="tx1"/>
                        </a:solidFill>
                      </a:endParaRPr>
                    </a:p>
                    <a:p>
                      <a:r>
                        <a:rPr lang="en-US" sz="1800" baseline="0" dirty="0" smtClean="0">
                          <a:solidFill>
                            <a:schemeClr val="tx1"/>
                          </a:solidFill>
                        </a:rPr>
                        <a:t>  4 </a:t>
                      </a:r>
                      <a:r>
                        <a:rPr lang="en-US" sz="1800" baseline="0" dirty="0" smtClean="0">
                          <a:solidFill>
                            <a:schemeClr val="tx1"/>
                          </a:solidFill>
                        </a:rPr>
                        <a:t>years </a:t>
                      </a:r>
                      <a:endParaRPr lang="en-US" sz="1800" dirty="0">
                        <a:solidFill>
                          <a:schemeClr val="tx1"/>
                        </a:solidFill>
                      </a:endParaRPr>
                    </a:p>
                  </a:txBody>
                  <a:tcPr marL="99060" marR="99060"/>
                </a:tc>
              </a:tr>
            </a:tbl>
          </a:graphicData>
        </a:graphic>
      </p:graphicFrame>
      <p:sp>
        <p:nvSpPr>
          <p:cNvPr id="7" name="Rounded Rectangle 6"/>
          <p:cNvSpPr/>
          <p:nvPr/>
        </p:nvSpPr>
        <p:spPr>
          <a:xfrm>
            <a:off x="381000" y="1524000"/>
            <a:ext cx="9067800" cy="1143000"/>
          </a:xfrm>
          <a:prstGeom prst="roundRect">
            <a:avLst/>
          </a:prstGeom>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00B050"/>
              </a:solidFill>
            </a:endParaRPr>
          </a:p>
        </p:txBody>
      </p:sp>
      <p:sp>
        <p:nvSpPr>
          <p:cNvPr id="8" name="Rectangle 7"/>
          <p:cNvSpPr/>
          <p:nvPr/>
        </p:nvSpPr>
        <p:spPr>
          <a:xfrm>
            <a:off x="1898650" y="1600200"/>
            <a:ext cx="511175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solidFill>
                  <a:schemeClr val="tx2">
                    <a:lumMod val="75000"/>
                  </a:schemeClr>
                </a:solidFill>
              </a:rPr>
              <a:t> </a:t>
            </a:r>
            <a:r>
              <a:rPr lang="en-US" sz="5400" b="1" dirty="0" smtClean="0">
                <a:solidFill>
                  <a:schemeClr val="tx2">
                    <a:lumMod val="75000"/>
                  </a:schemeClr>
                </a:solidFill>
              </a:rPr>
              <a:t>  </a:t>
            </a:r>
            <a:r>
              <a:rPr lang="en-US" sz="5400" b="1" dirty="0" smtClean="0">
                <a:solidFill>
                  <a:schemeClr val="tx2">
                    <a:lumMod val="75000"/>
                  </a:schemeClr>
                </a:solidFill>
              </a:rPr>
              <a:t>Faculty </a:t>
            </a:r>
            <a:r>
              <a:rPr lang="en-US" sz="5400" b="1" dirty="0" smtClean="0">
                <a:solidFill>
                  <a:schemeClr val="tx2">
                    <a:lumMod val="75000"/>
                  </a:schemeClr>
                </a:solidFill>
              </a:rPr>
              <a:t>Profile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12" name="Rectangle 11"/>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3" name="Rectangle 12"/>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2"/>
              </a:rPr>
              <a:t>pandataraigovtcollege3@gmail.com</a:t>
            </a:r>
            <a:r>
              <a:rPr lang="en-US" b="1" dirty="0" smtClean="0"/>
              <a:t> </a:t>
            </a:r>
            <a:endParaRPr lang="en-US" dirty="0"/>
          </a:p>
        </p:txBody>
      </p:sp>
      <p:sp>
        <p:nvSpPr>
          <p:cNvPr id="14" name="Oval 6"/>
          <p:cNvSpPr/>
          <p:nvPr/>
        </p:nvSpPr>
        <p:spPr>
          <a:xfrm>
            <a:off x="228600" y="304800"/>
            <a:ext cx="685800" cy="838200"/>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Oval 14"/>
          <p:cNvSpPr/>
          <p:nvPr/>
        </p:nvSpPr>
        <p:spPr>
          <a:xfrm>
            <a:off x="8763000" y="304800"/>
            <a:ext cx="7620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71600"/>
            <a:ext cx="8877300" cy="1066800"/>
          </a:xfrm>
          <a:solidFill>
            <a:srgbClr val="00B0F0"/>
          </a:solidFill>
        </p:spPr>
        <p:style>
          <a:lnRef idx="2">
            <a:schemeClr val="accent2"/>
          </a:lnRef>
          <a:fillRef idx="1">
            <a:schemeClr val="lt1"/>
          </a:fillRef>
          <a:effectRef idx="0">
            <a:schemeClr val="accent2"/>
          </a:effectRef>
          <a:fontRef idx="minor">
            <a:schemeClr val="dk1"/>
          </a:fontRef>
        </p:style>
        <p:txBody>
          <a:bodyPr>
            <a:normAutofit fontScale="90000"/>
          </a:bodyPr>
          <a:lstStyle/>
          <a:p>
            <a:pPr lvl="0"/>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r>
            <a:b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b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t>
            </a:r>
            <a:b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b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r>
            <a:b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b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r>
            <a:b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b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r>
            <a:b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b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r>
            <a:b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b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r>
            <a:b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b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r>
            <a:b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b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t>
            </a:r>
            <a:b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b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r>
            <a:b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b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r>
            <a:b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b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r>
            <a:b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br>
            <a:r>
              <a:rPr lang="en-US" sz="3200" b="1" dirty="0" smtClean="0">
                <a:solidFill>
                  <a:srgbClr val="0000FF"/>
                </a:solidFill>
                <a:effectLst>
                  <a:outerShdw blurRad="38100" dist="38100" dir="2700000" algn="tl">
                    <a:srgbClr val="000000">
                      <a:alpha val="43137"/>
                    </a:srgbClr>
                  </a:outerShdw>
                </a:effectLst>
                <a:latin typeface="Times New Roman" pitchFamily="18" charset="0"/>
                <a:cs typeface="Aharoni" pitchFamily="2" charset="-79"/>
              </a:rPr>
              <a:t>           </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Aharoni" pitchFamily="2" charset="-79"/>
              </a:rPr>
              <a:t>POSITION </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Aharoni" pitchFamily="2" charset="-79"/>
              </a:rPr>
              <a:t>OF SUPPORTING </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Aharoni" pitchFamily="2" charset="-79"/>
              </a:rPr>
              <a:t>STAFF </a:t>
            </a:r>
            <a:r>
              <a:rPr lang="en-US" b="1" dirty="0" smtClean="0">
                <a:solidFill>
                  <a:srgbClr val="FF0000"/>
                </a:solidFill>
                <a:effectLst>
                  <a:outerShdw blurRad="38100" dist="38100" dir="2700000" algn="tl">
                    <a:srgbClr val="000000">
                      <a:alpha val="43137"/>
                    </a:srgbClr>
                  </a:outerShdw>
                </a:effectLst>
                <a:latin typeface="Times New Roman" pitchFamily="18" charset="0"/>
                <a:cs typeface="Aharoni" pitchFamily="2" charset="-79"/>
              </a:rPr>
              <a:t/>
            </a:r>
            <a:br>
              <a:rPr lang="en-US" b="1" dirty="0" smtClean="0">
                <a:solidFill>
                  <a:srgbClr val="FF0000"/>
                </a:solidFill>
                <a:effectLst>
                  <a:outerShdw blurRad="38100" dist="38100" dir="2700000" algn="tl">
                    <a:srgbClr val="000000">
                      <a:alpha val="43137"/>
                    </a:srgbClr>
                  </a:outerShdw>
                </a:effectLst>
                <a:latin typeface="Times New Roman" pitchFamily="18" charset="0"/>
                <a:cs typeface="Aharoni" pitchFamily="2" charset="-79"/>
              </a:rPr>
            </a:br>
            <a:endParaRPr lang="en-US" dirty="0">
              <a:solidFill>
                <a:srgbClr val="FF0000"/>
              </a:solidFill>
            </a:endParaRPr>
          </a:p>
        </p:txBody>
      </p:sp>
      <p:graphicFrame>
        <p:nvGraphicFramePr>
          <p:cNvPr id="7" name="Content Placeholder 6"/>
          <p:cNvGraphicFramePr>
            <a:graphicFrameLocks noGrp="1"/>
          </p:cNvGraphicFramePr>
          <p:nvPr>
            <p:ph idx="1"/>
          </p:nvPr>
        </p:nvGraphicFramePr>
        <p:xfrm>
          <a:off x="495300" y="2438400"/>
          <a:ext cx="8915400" cy="3657600"/>
        </p:xfrm>
        <a:graphic>
          <a:graphicData uri="http://schemas.openxmlformats.org/drawingml/2006/table">
            <a:tbl>
              <a:tblPr firstRow="1" bandRow="1">
                <a:tableStyleId>{21E4AEA4-8DFA-4A89-87EB-49C32662AFE0}</a:tableStyleId>
              </a:tblPr>
              <a:tblGrid>
                <a:gridCol w="825500"/>
                <a:gridCol w="3632200"/>
                <a:gridCol w="2228850"/>
                <a:gridCol w="2228850"/>
              </a:tblGrid>
              <a:tr h="1219200">
                <a:tc>
                  <a:txBody>
                    <a:bodyPr/>
                    <a:lstStyle/>
                    <a:p>
                      <a:pPr marL="0" marR="0" indent="0" algn="l"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lang="en-US" sz="1800" dirty="0" smtClean="0"/>
                        <a:t>S. No. </a:t>
                      </a:r>
                      <a:endParaRPr lang="en-US" sz="1800" dirty="0" smtClean="0">
                        <a:latin typeface="Times New Roman" pitchFamily="18" charset="0"/>
                        <a:cs typeface="Aharoni" pitchFamily="2" charset="-79"/>
                      </a:endParaRPr>
                    </a:p>
                    <a:p>
                      <a:endParaRPr lang="en-US" dirty="0"/>
                    </a:p>
                  </a:txBody>
                  <a:tcPr marL="99060" marR="99060"/>
                </a:tc>
                <a:tc>
                  <a:txBody>
                    <a:bodyP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lang="en-US" sz="1800" dirty="0" smtClean="0"/>
                        <a:t>Nature of Posts </a:t>
                      </a:r>
                      <a:endParaRPr lang="en-US" sz="1800" dirty="0" smtClean="0">
                        <a:latin typeface="Times New Roman" pitchFamily="18" charset="0"/>
                        <a:cs typeface="Aharoni" pitchFamily="2" charset="-79"/>
                      </a:endParaRPr>
                    </a:p>
                    <a:p>
                      <a:endParaRPr lang="en-US" dirty="0"/>
                    </a:p>
                  </a:txBody>
                  <a:tcPr marL="99060" marR="99060"/>
                </a:tc>
                <a:tc>
                  <a:txBody>
                    <a:bodyP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lang="en-IN" sz="1800" dirty="0" smtClean="0"/>
                        <a:t>Sanctioned</a:t>
                      </a:r>
                      <a:r>
                        <a:rPr lang="en-IN" sz="1800" baseline="0" dirty="0" smtClean="0"/>
                        <a:t> Posts</a:t>
                      </a:r>
                      <a:endParaRPr lang="en-US" sz="1800" dirty="0" smtClean="0">
                        <a:latin typeface="Times New Roman" pitchFamily="18" charset="0"/>
                        <a:cs typeface="Aharoni" pitchFamily="2" charset="-79"/>
                      </a:endParaRPr>
                    </a:p>
                    <a:p>
                      <a:endParaRPr lang="en-US" dirty="0"/>
                    </a:p>
                  </a:txBody>
                  <a:tcPr marL="99060" marR="99060"/>
                </a:tc>
                <a:tc>
                  <a:txBody>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1800" dirty="0" smtClean="0"/>
                        <a:t>Existing </a:t>
                      </a:r>
                      <a:r>
                        <a:rPr lang="en-US" sz="1800" baseline="0" dirty="0" smtClean="0"/>
                        <a:t> </a:t>
                      </a:r>
                      <a:r>
                        <a:rPr lang="en-US" sz="1800" dirty="0" smtClean="0"/>
                        <a:t>Numbers</a:t>
                      </a:r>
                    </a:p>
                    <a:p>
                      <a:endParaRPr lang="en-US" dirty="0"/>
                    </a:p>
                  </a:txBody>
                  <a:tcPr marL="99060" marR="99060"/>
                </a:tc>
              </a:tr>
              <a:tr h="1219200">
                <a:tc>
                  <a:txBody>
                    <a:bodyPr/>
                    <a:lstStyle/>
                    <a:p>
                      <a:endParaRPr lang="en-US" dirty="0" smtClean="0"/>
                    </a:p>
                    <a:p>
                      <a:pPr algn="ctr"/>
                      <a:r>
                        <a:rPr lang="en-US" dirty="0" smtClean="0"/>
                        <a:t>1</a:t>
                      </a:r>
                      <a:endParaRPr lang="en-US" dirty="0"/>
                    </a:p>
                  </a:txBody>
                  <a:tcPr marL="99060" marR="99060"/>
                </a:tc>
                <a:tc>
                  <a:txBody>
                    <a:bodyP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lang="en-IN" sz="1800" dirty="0" smtClean="0"/>
                    </a:p>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lang="en-IN" sz="1800" dirty="0" smtClean="0"/>
                        <a:t>Technician</a:t>
                      </a:r>
                      <a:endParaRPr lang="en-US" sz="1800" dirty="0" smtClean="0"/>
                    </a:p>
                    <a:p>
                      <a:endParaRPr lang="en-US" dirty="0"/>
                    </a:p>
                  </a:txBody>
                  <a:tcPr marL="99060" marR="99060"/>
                </a:tc>
                <a:tc>
                  <a:txBody>
                    <a:bodyPr/>
                    <a:lstStyle/>
                    <a:p>
                      <a:pPr algn="ctr"/>
                      <a:endParaRPr lang="en-US" dirty="0" smtClean="0"/>
                    </a:p>
                    <a:p>
                      <a:pPr algn="ctr"/>
                      <a:r>
                        <a:rPr lang="en-US" dirty="0" smtClean="0"/>
                        <a:t>03</a:t>
                      </a:r>
                      <a:endParaRPr lang="en-US" dirty="0"/>
                    </a:p>
                  </a:txBody>
                  <a:tcPr marL="99060" marR="99060"/>
                </a:tc>
                <a:tc>
                  <a:txBody>
                    <a:bodyPr/>
                    <a:lstStyle/>
                    <a:p>
                      <a:pPr algn="ctr"/>
                      <a:endParaRPr lang="en-US" dirty="0" smtClean="0"/>
                    </a:p>
                    <a:p>
                      <a:pPr algn="ctr"/>
                      <a:r>
                        <a:rPr lang="en-US" dirty="0" smtClean="0"/>
                        <a:t>01</a:t>
                      </a:r>
                      <a:endParaRPr lang="en-US" dirty="0"/>
                    </a:p>
                  </a:txBody>
                  <a:tcPr marL="99060" marR="99060"/>
                </a:tc>
              </a:tr>
              <a:tr h="1219200">
                <a:tc>
                  <a:txBody>
                    <a:bodyPr/>
                    <a:lstStyle/>
                    <a:p>
                      <a:endParaRPr lang="en-US" dirty="0" smtClean="0"/>
                    </a:p>
                    <a:p>
                      <a:r>
                        <a:rPr lang="en-US" dirty="0" smtClean="0"/>
                        <a:t>   2</a:t>
                      </a:r>
                      <a:endParaRPr lang="en-US" dirty="0"/>
                    </a:p>
                  </a:txBody>
                  <a:tcPr marL="99060" marR="99060"/>
                </a:tc>
                <a:tc>
                  <a:txBody>
                    <a:bodyP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lang="en-US" sz="1800" dirty="0" smtClean="0"/>
                    </a:p>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lang="en-US" sz="1800" dirty="0" smtClean="0"/>
                        <a:t>Lab</a:t>
                      </a:r>
                      <a:r>
                        <a:rPr lang="en-US" sz="1800" baseline="0" dirty="0" smtClean="0"/>
                        <a:t> A</a:t>
                      </a:r>
                      <a:r>
                        <a:rPr lang="en-US" sz="1800" dirty="0" smtClean="0"/>
                        <a:t>ssistant </a:t>
                      </a:r>
                      <a:endParaRPr lang="en-US" sz="1800" dirty="0" smtClean="0">
                        <a:solidFill>
                          <a:srgbClr val="FF0000"/>
                        </a:solidFill>
                        <a:latin typeface="Times New Roman" pitchFamily="18" charset="0"/>
                        <a:cs typeface="Aharoni" pitchFamily="2" charset="-79"/>
                      </a:endParaRPr>
                    </a:p>
                    <a:p>
                      <a:endParaRPr lang="en-US" dirty="0"/>
                    </a:p>
                  </a:txBody>
                  <a:tcPr marL="99060" marR="99060"/>
                </a:tc>
                <a:tc>
                  <a:txBody>
                    <a:bodyPr/>
                    <a:lstStyle/>
                    <a:p>
                      <a:pPr algn="ctr"/>
                      <a:endParaRPr lang="en-US" dirty="0" smtClean="0"/>
                    </a:p>
                    <a:p>
                      <a:pPr algn="ctr"/>
                      <a:r>
                        <a:rPr lang="en-US" dirty="0" smtClean="0"/>
                        <a:t>03</a:t>
                      </a:r>
                      <a:endParaRPr lang="en-US" dirty="0"/>
                    </a:p>
                  </a:txBody>
                  <a:tcPr marL="99060" marR="99060"/>
                </a:tc>
                <a:tc>
                  <a:txBody>
                    <a:bodyPr/>
                    <a:lstStyle/>
                    <a:p>
                      <a:pPr algn="ctr"/>
                      <a:endParaRPr lang="en-US" dirty="0" smtClean="0"/>
                    </a:p>
                    <a:p>
                      <a:pPr algn="ctr"/>
                      <a:r>
                        <a:rPr lang="en-US" dirty="0" smtClean="0"/>
                        <a:t>02</a:t>
                      </a:r>
                      <a:endParaRPr lang="en-US" dirty="0"/>
                    </a:p>
                  </a:txBody>
                  <a:tcPr marL="99060" marR="99060"/>
                </a:tc>
              </a:tr>
            </a:tbl>
          </a:graphicData>
        </a:graphic>
      </p:graphicFrame>
      <p:sp>
        <p:nvSpPr>
          <p:cNvPr id="9" name="WordArt 1"/>
          <p:cNvSpPr>
            <a:spLocks noChangeArrowheads="1" noChangeShapeType="1" noTextEdit="1"/>
          </p:cNvSpPr>
          <p:nvPr/>
        </p:nvSpPr>
        <p:spPr bwMode="auto">
          <a:xfrm>
            <a:off x="914400" y="152400"/>
            <a:ext cx="7772400" cy="7953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10" name="Rectangle 9"/>
          <p:cNvSpPr/>
          <p:nvPr/>
        </p:nvSpPr>
        <p:spPr>
          <a:xfrm>
            <a:off x="609600" y="990600"/>
            <a:ext cx="62484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1" name="Rectangle 10"/>
          <p:cNvSpPr/>
          <p:nvPr/>
        </p:nvSpPr>
        <p:spPr>
          <a:xfrm>
            <a:off x="4648200" y="9906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2"/>
              </a:rPr>
              <a:t>pandataraigovtcollege3@gmail.com</a:t>
            </a:r>
            <a:r>
              <a:rPr lang="en-US" b="1" dirty="0" smtClean="0"/>
              <a:t> </a:t>
            </a:r>
            <a:endParaRPr lang="en-US" dirty="0"/>
          </a:p>
        </p:txBody>
      </p:sp>
      <p:sp>
        <p:nvSpPr>
          <p:cNvPr id="12" name="Oval 6"/>
          <p:cNvSpPr/>
          <p:nvPr/>
        </p:nvSpPr>
        <p:spPr>
          <a:xfrm>
            <a:off x="228600" y="0"/>
            <a:ext cx="685800" cy="1015832"/>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Oval 12"/>
          <p:cNvSpPr/>
          <p:nvPr/>
        </p:nvSpPr>
        <p:spPr>
          <a:xfrm>
            <a:off x="8763000" y="0"/>
            <a:ext cx="762000" cy="1015832"/>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399" y="2666996"/>
          <a:ext cx="9753603" cy="3810003"/>
        </p:xfrm>
        <a:graphic>
          <a:graphicData uri="http://schemas.openxmlformats.org/drawingml/2006/table">
            <a:tbl>
              <a:tblPr/>
              <a:tblGrid>
                <a:gridCol w="665859"/>
                <a:gridCol w="352638"/>
                <a:gridCol w="256464"/>
                <a:gridCol w="287510"/>
                <a:gridCol w="349143"/>
                <a:gridCol w="306593"/>
                <a:gridCol w="256464"/>
                <a:gridCol w="363131"/>
                <a:gridCol w="363131"/>
                <a:gridCol w="354388"/>
                <a:gridCol w="256464"/>
                <a:gridCol w="349143"/>
                <a:gridCol w="352638"/>
                <a:gridCol w="352638"/>
                <a:gridCol w="256464"/>
                <a:gridCol w="349143"/>
                <a:gridCol w="352638"/>
                <a:gridCol w="352638"/>
                <a:gridCol w="256464"/>
                <a:gridCol w="349143"/>
                <a:gridCol w="352638"/>
                <a:gridCol w="352638"/>
                <a:gridCol w="256464"/>
                <a:gridCol w="349143"/>
                <a:gridCol w="352638"/>
                <a:gridCol w="352638"/>
                <a:gridCol w="256464"/>
                <a:gridCol w="349143"/>
                <a:gridCol w="349143"/>
              </a:tblGrid>
              <a:tr h="694072">
                <a:tc rowSpan="2">
                  <a:txBody>
                    <a:bodyPr/>
                    <a:lstStyle/>
                    <a:p>
                      <a:pPr marL="0" marR="0" indent="0" algn="ctr">
                        <a:lnSpc>
                          <a:spcPct val="115000"/>
                        </a:lnSpc>
                        <a:spcBef>
                          <a:spcPts val="0"/>
                        </a:spcBef>
                        <a:spcAft>
                          <a:spcPts val="0"/>
                        </a:spcAft>
                      </a:pPr>
                      <a:r>
                        <a:rPr lang="en-US" sz="1200" dirty="0">
                          <a:solidFill>
                            <a:schemeClr val="tx1"/>
                          </a:solidFill>
                          <a:latin typeface="Calibri"/>
                          <a:ea typeface="Times New Roman"/>
                          <a:cs typeface="Calibri"/>
                        </a:rPr>
                        <a:t>CLASS </a:t>
                      </a:r>
                      <a:endParaRPr lang="en-US" sz="1200" dirty="0">
                        <a:solidFill>
                          <a:schemeClr val="tx1"/>
                        </a:solidFill>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gridSpan="4">
                  <a:txBody>
                    <a:bodyPr/>
                    <a:lstStyle/>
                    <a:p>
                      <a:pPr marL="0" marR="0" indent="0" algn="ctr">
                        <a:lnSpc>
                          <a:spcPct val="115000"/>
                        </a:lnSpc>
                        <a:spcBef>
                          <a:spcPts val="0"/>
                        </a:spcBef>
                        <a:spcAft>
                          <a:spcPts val="0"/>
                        </a:spcAft>
                      </a:pPr>
                      <a:r>
                        <a:rPr lang="en-US" sz="1400" dirty="0">
                          <a:solidFill>
                            <a:srgbClr val="000000"/>
                          </a:solidFill>
                          <a:latin typeface="Calibri"/>
                          <a:ea typeface="Times New Roman"/>
                          <a:cs typeface="Calibri"/>
                        </a:rPr>
                        <a:t>2015-16</a:t>
                      </a:r>
                      <a:endParaRPr lang="en-US" sz="14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indent="0" algn="ctr">
                        <a:lnSpc>
                          <a:spcPct val="115000"/>
                        </a:lnSpc>
                        <a:spcBef>
                          <a:spcPts val="0"/>
                        </a:spcBef>
                        <a:spcAft>
                          <a:spcPts val="0"/>
                        </a:spcAft>
                      </a:pPr>
                      <a:r>
                        <a:rPr lang="en-US" sz="1400" dirty="0">
                          <a:solidFill>
                            <a:srgbClr val="000000"/>
                          </a:solidFill>
                          <a:latin typeface="Calibri"/>
                          <a:ea typeface="Times New Roman"/>
                          <a:cs typeface="Calibri"/>
                        </a:rPr>
                        <a:t>            2016-17</a:t>
                      </a:r>
                      <a:endParaRPr lang="en-US" sz="14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indent="0" algn="ctr">
                        <a:lnSpc>
                          <a:spcPct val="115000"/>
                        </a:lnSpc>
                        <a:spcBef>
                          <a:spcPts val="0"/>
                        </a:spcBef>
                        <a:spcAft>
                          <a:spcPts val="0"/>
                        </a:spcAft>
                      </a:pPr>
                      <a:r>
                        <a:rPr lang="en-US" sz="1400" dirty="0">
                          <a:solidFill>
                            <a:srgbClr val="000000"/>
                          </a:solidFill>
                          <a:latin typeface="Calibri"/>
                          <a:ea typeface="Times New Roman"/>
                          <a:cs typeface="Calibri"/>
                        </a:rPr>
                        <a:t>2017-18</a:t>
                      </a:r>
                      <a:endParaRPr lang="en-US" sz="14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indent="0" algn="ctr">
                        <a:lnSpc>
                          <a:spcPct val="115000"/>
                        </a:lnSpc>
                        <a:spcBef>
                          <a:spcPts val="0"/>
                        </a:spcBef>
                        <a:spcAft>
                          <a:spcPts val="0"/>
                        </a:spcAft>
                      </a:pPr>
                      <a:r>
                        <a:rPr lang="en-US" sz="1400" dirty="0">
                          <a:solidFill>
                            <a:srgbClr val="000000"/>
                          </a:solidFill>
                          <a:latin typeface="Calibri"/>
                          <a:ea typeface="Times New Roman"/>
                          <a:cs typeface="Calibri"/>
                        </a:rPr>
                        <a:t>2018-19</a:t>
                      </a:r>
                      <a:endParaRPr lang="en-US" sz="14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indent="0" algn="ctr">
                        <a:lnSpc>
                          <a:spcPct val="115000"/>
                        </a:lnSpc>
                        <a:spcBef>
                          <a:spcPts val="0"/>
                        </a:spcBef>
                        <a:spcAft>
                          <a:spcPts val="0"/>
                        </a:spcAft>
                      </a:pPr>
                      <a:r>
                        <a:rPr lang="en-US" sz="1400" dirty="0">
                          <a:solidFill>
                            <a:srgbClr val="000000"/>
                          </a:solidFill>
                          <a:latin typeface="Calibri"/>
                          <a:ea typeface="Times New Roman"/>
                          <a:cs typeface="Calibri"/>
                        </a:rPr>
                        <a:t>2019-20</a:t>
                      </a:r>
                      <a:endParaRPr lang="en-US" sz="14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indent="0" algn="ctr">
                        <a:lnSpc>
                          <a:spcPct val="115000"/>
                        </a:lnSpc>
                        <a:spcBef>
                          <a:spcPts val="0"/>
                        </a:spcBef>
                        <a:spcAft>
                          <a:spcPts val="0"/>
                        </a:spcAft>
                      </a:pPr>
                      <a:r>
                        <a:rPr lang="en-US" sz="1400" dirty="0">
                          <a:solidFill>
                            <a:srgbClr val="000000"/>
                          </a:solidFill>
                          <a:latin typeface="Calibri"/>
                          <a:ea typeface="Times New Roman"/>
                          <a:cs typeface="Calibri"/>
                        </a:rPr>
                        <a:t>2020-21</a:t>
                      </a:r>
                      <a:endParaRPr lang="en-US" sz="14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indent="0" algn="ctr">
                        <a:lnSpc>
                          <a:spcPct val="115000"/>
                        </a:lnSpc>
                        <a:spcBef>
                          <a:spcPts val="0"/>
                        </a:spcBef>
                        <a:spcAft>
                          <a:spcPts val="0"/>
                        </a:spcAft>
                      </a:pPr>
                      <a:r>
                        <a:rPr lang="en-US" sz="1400" dirty="0">
                          <a:solidFill>
                            <a:srgbClr val="000000"/>
                          </a:solidFill>
                          <a:latin typeface="Calibri"/>
                          <a:ea typeface="Times New Roman"/>
                          <a:cs typeface="Calibri"/>
                        </a:rPr>
                        <a:t>2021-22</a:t>
                      </a:r>
                      <a:endParaRPr lang="en-US" sz="14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033715">
                <a:tc vMerge="1">
                  <a:txBody>
                    <a:bodyPr/>
                    <a:lstStyle/>
                    <a:p>
                      <a:endParaRPr lang="en-US"/>
                    </a:p>
                  </a:txBody>
                  <a:tcPr/>
                </a:tc>
                <a:tc>
                  <a:txBody>
                    <a:bodyPr/>
                    <a:lstStyle/>
                    <a:p>
                      <a:pPr marL="0" marR="0" indent="0" algn="ctr">
                        <a:lnSpc>
                          <a:spcPct val="115000"/>
                        </a:lnSpc>
                        <a:spcBef>
                          <a:spcPts val="0"/>
                        </a:spcBef>
                        <a:spcAft>
                          <a:spcPts val="0"/>
                        </a:spcAft>
                      </a:pPr>
                      <a:r>
                        <a:rPr lang="en-US" sz="1050" dirty="0">
                          <a:solidFill>
                            <a:srgbClr val="FF0000"/>
                          </a:solidFill>
                          <a:latin typeface="Calibri"/>
                          <a:ea typeface="Times New Roman"/>
                          <a:cs typeface="Calibri"/>
                        </a:rPr>
                        <a:t>GEN</a:t>
                      </a:r>
                      <a:endParaRPr lang="en-US" sz="1050" dirty="0">
                        <a:solidFill>
                          <a:srgbClr val="FF0000"/>
                        </a:solidFill>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ST</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OBC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GEN</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ST</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OBC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GEN</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ST</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OBC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GEN</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ST</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OBC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GEN</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ST</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OBC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GEN</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ST</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OBC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GEN</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ST</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indent="0" algn="ctr">
                        <a:lnSpc>
                          <a:spcPct val="115000"/>
                        </a:lnSpc>
                        <a:spcBef>
                          <a:spcPts val="0"/>
                        </a:spcBef>
                        <a:spcAft>
                          <a:spcPts val="0"/>
                        </a:spcAft>
                      </a:pPr>
                      <a:r>
                        <a:rPr lang="en-US" sz="1050" dirty="0">
                          <a:solidFill>
                            <a:srgbClr val="000000"/>
                          </a:solidFill>
                          <a:latin typeface="Calibri"/>
                          <a:ea typeface="Times New Roman"/>
                          <a:cs typeface="Calibri"/>
                        </a:rPr>
                        <a:t>OBC</a:t>
                      </a:r>
                      <a:endParaRPr lang="en-US" sz="105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694072">
                <a:tc>
                  <a:txBody>
                    <a:bodyPr/>
                    <a:lstStyle/>
                    <a:p>
                      <a:pPr marL="0" marR="0" indent="0">
                        <a:lnSpc>
                          <a:spcPct val="115000"/>
                        </a:lnSpc>
                        <a:spcBef>
                          <a:spcPts val="0"/>
                        </a:spcBef>
                        <a:spcAft>
                          <a:spcPts val="0"/>
                        </a:spcAft>
                      </a:pPr>
                      <a:r>
                        <a:rPr lang="en-US" sz="1200" dirty="0" err="1" smtClean="0">
                          <a:solidFill>
                            <a:schemeClr val="tx1"/>
                          </a:solidFill>
                          <a:latin typeface="Calibri"/>
                          <a:ea typeface="Times New Roman"/>
                          <a:cs typeface="Calibri"/>
                        </a:rPr>
                        <a:t>B.Sc</a:t>
                      </a:r>
                      <a:r>
                        <a:rPr lang="en-US" sz="1200" dirty="0" smtClean="0">
                          <a:solidFill>
                            <a:schemeClr val="tx1"/>
                          </a:solidFill>
                          <a:latin typeface="Calibri"/>
                          <a:ea typeface="Times New Roman"/>
                          <a:cs typeface="Calibri"/>
                        </a:rPr>
                        <a:t> .1st</a:t>
                      </a:r>
                      <a:endParaRPr lang="en-US" sz="1200" dirty="0">
                        <a:solidFill>
                          <a:schemeClr val="tx1"/>
                        </a:solidFill>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4</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33</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19</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82</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5</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22</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15</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78</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3</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29</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3</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85</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10</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21</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2</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83</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9</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24</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2</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81</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14</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25</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6</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74</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6</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19</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3</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91</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4072">
                <a:tc>
                  <a:txBody>
                    <a:bodyPr/>
                    <a:lstStyle/>
                    <a:p>
                      <a:pPr marL="0" marR="0" indent="0">
                        <a:lnSpc>
                          <a:spcPct val="115000"/>
                        </a:lnSpc>
                        <a:spcBef>
                          <a:spcPts val="0"/>
                        </a:spcBef>
                        <a:spcAft>
                          <a:spcPts val="0"/>
                        </a:spcAft>
                      </a:pPr>
                      <a:r>
                        <a:rPr lang="en-US" sz="1200" dirty="0" err="1" smtClean="0">
                          <a:solidFill>
                            <a:schemeClr val="tx1"/>
                          </a:solidFill>
                          <a:latin typeface="Calibri"/>
                          <a:ea typeface="Times New Roman"/>
                          <a:cs typeface="Calibri"/>
                        </a:rPr>
                        <a:t>B.Sc</a:t>
                      </a:r>
                      <a:r>
                        <a:rPr lang="en-US" sz="1200" dirty="0" smtClean="0">
                          <a:solidFill>
                            <a:schemeClr val="tx1"/>
                          </a:solidFill>
                          <a:latin typeface="Calibri"/>
                          <a:ea typeface="Times New Roman"/>
                          <a:cs typeface="Calibri"/>
                        </a:rPr>
                        <a:t> 2nd</a:t>
                      </a:r>
                      <a:endParaRPr lang="en-US" sz="1200" dirty="0">
                        <a:solidFill>
                          <a:schemeClr val="tx1"/>
                        </a:solidFill>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6</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10</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2</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35</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0</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3</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6</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36</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3</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6</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1</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28</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4</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10</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0</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63</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6</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13</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0</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48</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8</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22</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3</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87</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7</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24</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4</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80</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4072">
                <a:tc>
                  <a:txBody>
                    <a:bodyPr/>
                    <a:lstStyle/>
                    <a:p>
                      <a:pPr marL="0" marR="0" indent="0">
                        <a:lnSpc>
                          <a:spcPct val="115000"/>
                        </a:lnSpc>
                        <a:spcBef>
                          <a:spcPts val="0"/>
                        </a:spcBef>
                        <a:spcAft>
                          <a:spcPts val="0"/>
                        </a:spcAft>
                      </a:pPr>
                      <a:r>
                        <a:rPr lang="en-US" sz="1200" dirty="0" smtClean="0">
                          <a:solidFill>
                            <a:schemeClr val="tx1"/>
                          </a:solidFill>
                          <a:latin typeface="Calibri"/>
                          <a:ea typeface="Times New Roman"/>
                          <a:cs typeface="Calibri"/>
                        </a:rPr>
                        <a:t>B.Sc. </a:t>
                      </a:r>
                      <a:r>
                        <a:rPr lang="en-US" sz="1200" dirty="0">
                          <a:solidFill>
                            <a:schemeClr val="tx1"/>
                          </a:solidFill>
                          <a:latin typeface="Calibri"/>
                          <a:ea typeface="Times New Roman"/>
                          <a:cs typeface="Calibri"/>
                        </a:rPr>
                        <a:t>3rd</a:t>
                      </a:r>
                      <a:endParaRPr lang="en-US" sz="1200" dirty="0">
                        <a:solidFill>
                          <a:schemeClr val="tx1"/>
                        </a:solidFill>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2</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0</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0</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19</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4</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3</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1</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19</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1</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2</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4</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43</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2</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2</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0</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24</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3</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5</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1</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55</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9</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a:solidFill>
                            <a:srgbClr val="000000"/>
                          </a:solidFill>
                          <a:latin typeface="Calibri"/>
                          <a:ea typeface="Times New Roman"/>
                          <a:cs typeface="Calibri"/>
                        </a:rPr>
                        <a:t>17</a:t>
                      </a:r>
                      <a:endParaRPr lang="en-US" sz="120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2</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61</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8</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22</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1</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latin typeface="Calibri"/>
                          <a:ea typeface="Times New Roman"/>
                          <a:cs typeface="Calibri"/>
                        </a:rPr>
                        <a:t>86</a:t>
                      </a:r>
                      <a:endParaRPr lang="en-US" sz="1200" dirty="0">
                        <a:latin typeface="Calibri"/>
                        <a:ea typeface="Calibri"/>
                        <a:cs typeface="Times New Roman"/>
                      </a:endParaRPr>
                    </a:p>
                  </a:txBody>
                  <a:tcPr marL="45893" marR="45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0657" name="Rectangle 1"/>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1905000" y="1676400"/>
            <a:ext cx="5562600" cy="923330"/>
          </a:xfrm>
          <a:prstGeom prst="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rPr>
              <a:t>Students diversity</a:t>
            </a:r>
            <a:endParaRPr lang="en-US" sz="5400" b="1" cap="none" spc="0" dirty="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endParaRPr>
          </a:p>
        </p:txBody>
      </p:sp>
      <p:sp>
        <p:nvSpPr>
          <p:cNvPr id="10"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11" name="Rectangle 10"/>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12" name="Rectangle 11"/>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2"/>
              </a:rPr>
              <a:t>pandataraigovtcollege3@gmail.com</a:t>
            </a:r>
            <a:r>
              <a:rPr lang="en-US" b="1" dirty="0" smtClean="0"/>
              <a:t> </a:t>
            </a:r>
            <a:endParaRPr lang="en-US" dirty="0"/>
          </a:p>
        </p:txBody>
      </p:sp>
      <p:sp>
        <p:nvSpPr>
          <p:cNvPr id="13" name="Oval 6"/>
          <p:cNvSpPr/>
          <p:nvPr/>
        </p:nvSpPr>
        <p:spPr>
          <a:xfrm>
            <a:off x="228600" y="304800"/>
            <a:ext cx="685800" cy="838200"/>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Oval 13"/>
          <p:cNvSpPr/>
          <p:nvPr/>
        </p:nvSpPr>
        <p:spPr>
          <a:xfrm>
            <a:off x="8763000" y="304800"/>
            <a:ext cx="7620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304800" y="1676400"/>
          <a:ext cx="91440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5" name="WordArt 1"/>
          <p:cNvSpPr>
            <a:spLocks noChangeArrowheads="1" noChangeShapeType="1" noTextEdit="1"/>
          </p:cNvSpPr>
          <p:nvPr/>
        </p:nvSpPr>
        <p:spPr bwMode="auto">
          <a:xfrm>
            <a:off x="914400" y="381000"/>
            <a:ext cx="7772400" cy="719138"/>
          </a:xfrm>
          <a:prstGeom prst="rect">
            <a:avLst/>
          </a:prstGeom>
        </p:spPr>
        <p:txBody>
          <a:bodyPr wrap="none" fromWordArt="1">
            <a:prstTxWarp prst="textPlain">
              <a:avLst>
                <a:gd name="adj" fmla="val 50131"/>
              </a:avLst>
            </a:prstTxWarp>
          </a:bodyPr>
          <a:lstStyle/>
          <a:p>
            <a:pPr algn="ctr" rtl="0"/>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Atal</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Bihari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Vajpayee  Govt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College  </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Pandatarai</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Dist</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a:t>
            </a:r>
            <a:r>
              <a:rPr lang="en-US" sz="3600" kern="10" spc="0" dirty="0" err="1" smtClean="0">
                <a:ln w="19050">
                  <a:solidFill>
                    <a:srgbClr val="FFFF00"/>
                  </a:solidFill>
                  <a:round/>
                  <a:headEnd/>
                  <a:tailEnd/>
                </a:ln>
                <a:solidFill>
                  <a:srgbClr val="0066CC"/>
                </a:solidFill>
                <a:effectLst>
                  <a:outerShdw dist="35921" dir="2700000" algn="ctr" rotWithShape="0">
                    <a:srgbClr val="990000"/>
                  </a:outerShdw>
                </a:effectLst>
                <a:latin typeface="Impact"/>
              </a:rPr>
              <a:t>Kabirdham</a:t>
            </a:r>
            <a:r>
              <a:rPr lang="en-US" sz="3600" kern="10" spc="0" dirty="0" smtClean="0">
                <a:ln w="19050">
                  <a:solidFill>
                    <a:srgbClr val="FFFF00"/>
                  </a:solidFill>
                  <a:round/>
                  <a:headEnd/>
                  <a:tailEnd/>
                </a:ln>
                <a:solidFill>
                  <a:srgbClr val="0066CC"/>
                </a:solidFill>
                <a:effectLst>
                  <a:outerShdw dist="35921" dir="2700000" algn="ctr" rotWithShape="0">
                    <a:srgbClr val="990000"/>
                  </a:outerShdw>
                </a:effectLst>
                <a:latin typeface="Impact"/>
              </a:rPr>
              <a:t> (C.G.)</a:t>
            </a:r>
            <a:endParaRPr lang="en-US" sz="3600" kern="10" spc="0" dirty="0">
              <a:ln w="19050">
                <a:solidFill>
                  <a:srgbClr val="FFFF00"/>
                </a:solidFill>
                <a:round/>
                <a:headEnd/>
                <a:tailEnd/>
              </a:ln>
              <a:solidFill>
                <a:srgbClr val="0066CC"/>
              </a:solidFill>
              <a:effectLst>
                <a:outerShdw dist="35921" dir="2700000" algn="ctr" rotWithShape="0">
                  <a:srgbClr val="990000"/>
                </a:outerShdw>
              </a:effectLst>
              <a:latin typeface="Impact"/>
            </a:endParaRPr>
          </a:p>
        </p:txBody>
      </p:sp>
      <p:sp>
        <p:nvSpPr>
          <p:cNvPr id="6" name="Rectangle 5"/>
          <p:cNvSpPr/>
          <p:nvPr/>
        </p:nvSpPr>
        <p:spPr>
          <a:xfrm>
            <a:off x="381000" y="1143000"/>
            <a:ext cx="6477000" cy="369332"/>
          </a:xfrm>
          <a:prstGeom prst="rect">
            <a:avLst/>
          </a:prstGeom>
          <a:solidFill>
            <a:srgbClr val="C00000"/>
          </a:solidFill>
          <a:ln>
            <a:solidFill>
              <a:schemeClr val="accent1"/>
            </a:solidFill>
          </a:ln>
        </p:spPr>
        <p:txBody>
          <a:bodyPr wrap="square">
            <a:spAutoFit/>
          </a:bodyPr>
          <a:lstStyle/>
          <a:p>
            <a:r>
              <a:rPr lang="en-US" b="1" dirty="0" err="1" smtClean="0">
                <a:solidFill>
                  <a:srgbClr val="00B0F0"/>
                </a:solidFill>
              </a:rPr>
              <a:t>Wb</a:t>
            </a:r>
            <a:r>
              <a:rPr lang="en-US" b="1" dirty="0" smtClean="0">
                <a:solidFill>
                  <a:srgbClr val="00B0F0"/>
                </a:solidFill>
              </a:rPr>
              <a:t>-https://abvgcp.ac.in	</a:t>
            </a:r>
            <a:r>
              <a:rPr lang="en-US" b="1" dirty="0" smtClean="0"/>
              <a:t>	</a:t>
            </a:r>
            <a:endParaRPr lang="en-US" dirty="0"/>
          </a:p>
        </p:txBody>
      </p:sp>
      <p:sp>
        <p:nvSpPr>
          <p:cNvPr id="7" name="Rectangle 6"/>
          <p:cNvSpPr/>
          <p:nvPr/>
        </p:nvSpPr>
        <p:spPr>
          <a:xfrm>
            <a:off x="4648200" y="1143000"/>
            <a:ext cx="4876800" cy="369332"/>
          </a:xfrm>
          <a:prstGeom prst="rect">
            <a:avLst/>
          </a:prstGeom>
          <a:solidFill>
            <a:srgbClr val="C00000"/>
          </a:solidFill>
        </p:spPr>
        <p:txBody>
          <a:bodyPr wrap="square">
            <a:spAutoFit/>
          </a:bodyPr>
          <a:lstStyle/>
          <a:p>
            <a:r>
              <a:rPr lang="en-US" b="1" dirty="0" smtClean="0">
                <a:solidFill>
                  <a:srgbClr val="0070C0"/>
                </a:solidFill>
              </a:rPr>
              <a:t>E-mail </a:t>
            </a:r>
            <a:r>
              <a:rPr lang="en-US" b="1" dirty="0" smtClean="0"/>
              <a:t>– </a:t>
            </a:r>
            <a:r>
              <a:rPr lang="en-US" b="1" u="sng" dirty="0" smtClean="0">
                <a:hlinkClick r:id="rId3"/>
              </a:rPr>
              <a:t>pandataraigovtcollege3@gmail.com</a:t>
            </a:r>
            <a:r>
              <a:rPr lang="en-US" b="1" dirty="0" smtClean="0"/>
              <a:t> </a:t>
            </a:r>
            <a:endParaRPr lang="en-US" dirty="0"/>
          </a:p>
        </p:txBody>
      </p:sp>
      <p:sp>
        <p:nvSpPr>
          <p:cNvPr id="8" name="Oval 6"/>
          <p:cNvSpPr/>
          <p:nvPr/>
        </p:nvSpPr>
        <p:spPr>
          <a:xfrm>
            <a:off x="228600" y="304800"/>
            <a:ext cx="685800" cy="8382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Oval 8"/>
          <p:cNvSpPr/>
          <p:nvPr/>
        </p:nvSpPr>
        <p:spPr>
          <a:xfrm>
            <a:off x="8763000" y="304800"/>
            <a:ext cx="762000" cy="8382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1404</TotalTime>
  <Words>2511</Words>
  <Application>Microsoft Office PowerPoint</Application>
  <PresentationFormat>A4 Paper (210x297 mm)</PresentationFormat>
  <Paragraphs>603</Paragraphs>
  <Slides>55</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Equity</vt:lpstr>
      <vt:lpstr>Acrobat Document</vt:lpstr>
      <vt:lpstr>Slide 1</vt:lpstr>
      <vt:lpstr>Slide 2</vt:lpstr>
      <vt:lpstr>Slide 3</vt:lpstr>
      <vt:lpstr>Slide 4</vt:lpstr>
      <vt:lpstr>Slide 5</vt:lpstr>
      <vt:lpstr>Slide 6</vt:lpstr>
      <vt:lpstr>                                    POSITION OF SUPPORTING STAFF  </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SUBJECT    1.  ZOOLOGY 2.  BOTANY 3. CHEMISTRY 4. PHYSICS</dc:title>
  <dc:creator>Dell</dc:creator>
  <cp:lastModifiedBy>COLLEGE</cp:lastModifiedBy>
  <cp:revision>196</cp:revision>
  <dcterms:created xsi:type="dcterms:W3CDTF">2021-12-04T06:26:15Z</dcterms:created>
  <dcterms:modified xsi:type="dcterms:W3CDTF">2022-04-23T12:01:44Z</dcterms:modified>
</cp:coreProperties>
</file>